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0" r:id="rId3"/>
    <p:sldId id="271" r:id="rId4"/>
    <p:sldId id="257" r:id="rId5"/>
    <p:sldId id="258" r:id="rId6"/>
    <p:sldId id="259" r:id="rId7"/>
    <p:sldId id="266" r:id="rId8"/>
    <p:sldId id="260" r:id="rId9"/>
    <p:sldId id="267" r:id="rId10"/>
    <p:sldId id="273" r:id="rId11"/>
    <p:sldId id="272" r:id="rId12"/>
    <p:sldId id="261" r:id="rId13"/>
    <p:sldId id="262" r:id="rId14"/>
    <p:sldId id="264" r:id="rId15"/>
    <p:sldId id="265" r:id="rId16"/>
    <p:sldId id="268" r:id="rId17"/>
    <p:sldId id="263" r:id="rId18"/>
    <p:sldId id="269" r:id="rId1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8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heme" Target="theme/theme1.xml" /></Relationships>
</file>

<file path=ppt/diagrams/_rels/data1.xml.rels><?xml version="1.0" encoding="UTF-8" standalone="yes"?>
<Relationships xmlns="http://schemas.openxmlformats.org/package/2006/relationships"><Relationship Id="rId2" Type="http://schemas.microsoft.com/office/2007/relationships/hdphoto" Target="../media/hdphoto1.wdp" /><Relationship Id="rId1" Type="http://schemas.openxmlformats.org/officeDocument/2006/relationships/image" Target="../media/image7.png" /></Relationships>
</file>

<file path=ppt/diagrams/_rels/drawing1.xml.rels><?xml version="1.0" encoding="UTF-8" standalone="yes"?>
<Relationships xmlns="http://schemas.openxmlformats.org/package/2006/relationships"><Relationship Id="rId2" Type="http://schemas.microsoft.com/office/2007/relationships/hdphoto" Target="../media/hdphoto1.wdp" /><Relationship Id="rId1" Type="http://schemas.openxmlformats.org/officeDocument/2006/relationships/image" Target="../media/image7.png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DB2677-57BE-471E-83E3-23D2189CD569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D92F288A-E8E2-4865-B906-0F01E655FE46}">
      <dgm:prSet phldrT="[Tekst]"/>
      <dgm:spPr/>
      <dgm:t>
        <a:bodyPr/>
        <a:lstStyle/>
        <a:p>
          <a:r>
            <a:rPr lang="hr-HR" dirty="0"/>
            <a:t> </a:t>
          </a:r>
        </a:p>
      </dgm:t>
    </dgm:pt>
    <dgm:pt modelId="{4FC08649-C05A-4E32-8551-8D460A44DEA1}" type="parTrans" cxnId="{D8DEF727-504F-40A9-AF5D-A0D61556F7F6}">
      <dgm:prSet/>
      <dgm:spPr/>
      <dgm:t>
        <a:bodyPr/>
        <a:lstStyle/>
        <a:p>
          <a:endParaRPr lang="hr-HR"/>
        </a:p>
      </dgm:t>
    </dgm:pt>
    <dgm:pt modelId="{AAAEA475-ADD4-4116-956C-95B82D2F5945}" type="sibTrans" cxnId="{D8DEF727-504F-40A9-AF5D-A0D61556F7F6}">
      <dgm:prSet/>
      <dgm:spPr>
        <a:blipFill>
          <a:blip xmlns:r="http://schemas.openxmlformats.org/officeDocument/2006/relationships" r:embed="rId1">
            <a:alphaModFix amt="31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hr-HR"/>
        </a:p>
      </dgm:t>
    </dgm:pt>
    <dgm:pt modelId="{09BD3DB4-90FC-4913-8479-F50894C03F51}" type="pres">
      <dgm:prSet presAssocID="{EEDB2677-57BE-471E-83E3-23D2189CD569}" presName="Name0" presStyleCnt="0">
        <dgm:presLayoutVars>
          <dgm:chMax val="7"/>
          <dgm:chPref val="7"/>
          <dgm:dir/>
        </dgm:presLayoutVars>
      </dgm:prSet>
      <dgm:spPr/>
    </dgm:pt>
    <dgm:pt modelId="{9B4BA440-1672-4FF3-B3D6-46C8F5F025DF}" type="pres">
      <dgm:prSet presAssocID="{EEDB2677-57BE-471E-83E3-23D2189CD569}" presName="Name1" presStyleCnt="0"/>
      <dgm:spPr/>
    </dgm:pt>
    <dgm:pt modelId="{06C4D2CE-7133-4F5E-957B-5745AC30C65C}" type="pres">
      <dgm:prSet presAssocID="{AAAEA475-ADD4-4116-956C-95B82D2F5945}" presName="picture_1" presStyleCnt="0"/>
      <dgm:spPr/>
    </dgm:pt>
    <dgm:pt modelId="{E9F09F71-1931-448E-B81F-2EA63F6F6A0C}" type="pres">
      <dgm:prSet presAssocID="{AAAEA475-ADD4-4116-956C-95B82D2F5945}" presName="pictureRepeatNode" presStyleLbl="alignImgPlace1" presStyleIdx="0" presStyleCnt="1" custScaleX="200000" custScaleY="204467" custLinFactNeighborX="0" custLinFactNeighborY="-15126"/>
      <dgm:spPr/>
    </dgm:pt>
    <dgm:pt modelId="{4C4AF464-4EF0-4EAD-98D1-6ECF674F32BD}" type="pres">
      <dgm:prSet presAssocID="{D92F288A-E8E2-4865-B906-0F01E655FE46}" presName="text_1" presStyleLbl="node1" presStyleIdx="0" presStyleCnt="0">
        <dgm:presLayoutVars>
          <dgm:bulletEnabled val="1"/>
        </dgm:presLayoutVars>
      </dgm:prSet>
      <dgm:spPr/>
    </dgm:pt>
  </dgm:ptLst>
  <dgm:cxnLst>
    <dgm:cxn modelId="{D8DEF727-504F-40A9-AF5D-A0D61556F7F6}" srcId="{EEDB2677-57BE-471E-83E3-23D2189CD569}" destId="{D92F288A-E8E2-4865-B906-0F01E655FE46}" srcOrd="0" destOrd="0" parTransId="{4FC08649-C05A-4E32-8551-8D460A44DEA1}" sibTransId="{AAAEA475-ADD4-4116-956C-95B82D2F5945}"/>
    <dgm:cxn modelId="{B2F2552D-BA54-425B-A2AE-D859597C13F5}" type="presOf" srcId="{AAAEA475-ADD4-4116-956C-95B82D2F5945}" destId="{E9F09F71-1931-448E-B81F-2EA63F6F6A0C}" srcOrd="0" destOrd="0" presId="urn:microsoft.com/office/officeart/2008/layout/CircularPictureCallout"/>
    <dgm:cxn modelId="{A1960078-7B0A-42B0-98EF-8CD1F9D3D7F7}" type="presOf" srcId="{D92F288A-E8E2-4865-B906-0F01E655FE46}" destId="{4C4AF464-4EF0-4EAD-98D1-6ECF674F32BD}" srcOrd="0" destOrd="0" presId="urn:microsoft.com/office/officeart/2008/layout/CircularPictureCallout"/>
    <dgm:cxn modelId="{0F56C6CB-D93A-4DB1-947D-24399BB75985}" type="presOf" srcId="{EEDB2677-57BE-471E-83E3-23D2189CD569}" destId="{09BD3DB4-90FC-4913-8479-F50894C03F51}" srcOrd="0" destOrd="0" presId="urn:microsoft.com/office/officeart/2008/layout/CircularPictureCallout"/>
    <dgm:cxn modelId="{DF7A7539-E556-492B-A4E4-8356B9016F2C}" type="presParOf" srcId="{09BD3DB4-90FC-4913-8479-F50894C03F51}" destId="{9B4BA440-1672-4FF3-B3D6-46C8F5F025DF}" srcOrd="0" destOrd="0" presId="urn:microsoft.com/office/officeart/2008/layout/CircularPictureCallout"/>
    <dgm:cxn modelId="{F78C487C-CAD5-49D0-92D7-BA1B3F9DFB8A}" type="presParOf" srcId="{9B4BA440-1672-4FF3-B3D6-46C8F5F025DF}" destId="{06C4D2CE-7133-4F5E-957B-5745AC30C65C}" srcOrd="0" destOrd="0" presId="urn:microsoft.com/office/officeart/2008/layout/CircularPictureCallout"/>
    <dgm:cxn modelId="{29E83AAB-481B-48F4-95F0-6A4A6542677E}" type="presParOf" srcId="{06C4D2CE-7133-4F5E-957B-5745AC30C65C}" destId="{E9F09F71-1931-448E-B81F-2EA63F6F6A0C}" srcOrd="0" destOrd="0" presId="urn:microsoft.com/office/officeart/2008/layout/CircularPictureCallout"/>
    <dgm:cxn modelId="{D2B4E10C-BE69-4A2C-A0A8-D541EB86322F}" type="presParOf" srcId="{9B4BA440-1672-4FF3-B3D6-46C8F5F025DF}" destId="{4C4AF464-4EF0-4EAD-98D1-6ECF674F32BD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F09F71-1931-448E-B81F-2EA63F6F6A0C}">
      <dsp:nvSpPr>
        <dsp:cNvPr id="0" name=""/>
        <dsp:cNvSpPr/>
      </dsp:nvSpPr>
      <dsp:spPr>
        <a:xfrm>
          <a:off x="0" y="-232025"/>
          <a:ext cx="2945362" cy="3011146"/>
        </a:xfrm>
        <a:prstGeom prst="ellipse">
          <a:avLst/>
        </a:prstGeom>
        <a:blipFill>
          <a:blip xmlns:r="http://schemas.openxmlformats.org/officeDocument/2006/relationships" r:embed="rId1">
            <a:alphaModFix amt="31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ln w="15875" cap="rnd" cmpd="sng" algn="ctr">
          <a:noFill/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4AF464-4EF0-4EAD-98D1-6ECF674F32BD}">
      <dsp:nvSpPr>
        <dsp:cNvPr id="0" name=""/>
        <dsp:cNvSpPr/>
      </dsp:nvSpPr>
      <dsp:spPr>
        <a:xfrm>
          <a:off x="1001423" y="1319201"/>
          <a:ext cx="942515" cy="485984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600" kern="1200" dirty="0"/>
            <a:t> </a:t>
          </a:r>
        </a:p>
      </dsp:txBody>
      <dsp:txXfrm>
        <a:off x="1001423" y="1319201"/>
        <a:ext cx="942515" cy="4859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35E7-1739-4611-A66B-0920122758A6}" type="datetimeFigureOut">
              <a:rPr lang="hr-HR" smtClean="0"/>
              <a:t>5.12.2023.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71627-31AE-4C83-9490-48A2887351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98882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35E7-1739-4611-A66B-0920122758A6}" type="datetimeFigureOut">
              <a:rPr lang="hr-HR" smtClean="0"/>
              <a:t>5.12.2023.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71627-31AE-4C83-9490-48A2887351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0481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35E7-1739-4611-A66B-0920122758A6}" type="datetimeFigureOut">
              <a:rPr lang="hr-HR" smtClean="0"/>
              <a:t>5.12.2023.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71627-31AE-4C83-9490-48A2887351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3901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35E7-1739-4611-A66B-0920122758A6}" type="datetimeFigureOut">
              <a:rPr lang="hr-HR" smtClean="0"/>
              <a:t>5.12.2023.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71627-31AE-4C83-9490-48A2887351FF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6126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35E7-1739-4611-A66B-0920122758A6}" type="datetimeFigureOut">
              <a:rPr lang="hr-HR" smtClean="0"/>
              <a:t>5.12.2023.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71627-31AE-4C83-9490-48A2887351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2351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35E7-1739-4611-A66B-0920122758A6}" type="datetimeFigureOut">
              <a:rPr lang="hr-HR" smtClean="0"/>
              <a:t>5.12.2023.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71627-31AE-4C83-9490-48A2887351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56759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35E7-1739-4611-A66B-0920122758A6}" type="datetimeFigureOut">
              <a:rPr lang="hr-HR" smtClean="0"/>
              <a:t>5.12.2023.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71627-31AE-4C83-9490-48A2887351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5945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35E7-1739-4611-A66B-0920122758A6}" type="datetimeFigureOut">
              <a:rPr lang="hr-HR" smtClean="0"/>
              <a:t>5.12.2023.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71627-31AE-4C83-9490-48A2887351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74972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35E7-1739-4611-A66B-0920122758A6}" type="datetimeFigureOut">
              <a:rPr lang="hr-HR" smtClean="0"/>
              <a:t>5.12.2023.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71627-31AE-4C83-9490-48A2887351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13588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35E7-1739-4611-A66B-0920122758A6}" type="datetimeFigureOut">
              <a:rPr lang="hr-HR" smtClean="0"/>
              <a:t>5.12.2023.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71627-31AE-4C83-9490-48A2887351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0091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35E7-1739-4611-A66B-0920122758A6}" type="datetimeFigureOut">
              <a:rPr lang="hr-HR" smtClean="0"/>
              <a:t>5.12.2023.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71627-31AE-4C83-9490-48A2887351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961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35E7-1739-4611-A66B-0920122758A6}" type="datetimeFigureOut">
              <a:rPr lang="hr-HR" smtClean="0"/>
              <a:t>5.12.2023.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71627-31AE-4C83-9490-48A2887351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9811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35E7-1739-4611-A66B-0920122758A6}" type="datetimeFigureOut">
              <a:rPr lang="hr-HR" smtClean="0"/>
              <a:t>5.12.2023.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71627-31AE-4C83-9490-48A2887351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7996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35E7-1739-4611-A66B-0920122758A6}" type="datetimeFigureOut">
              <a:rPr lang="hr-HR" smtClean="0"/>
              <a:t>5.12.2023.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71627-31AE-4C83-9490-48A2887351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42928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35E7-1739-4611-A66B-0920122758A6}" type="datetimeFigureOut">
              <a:rPr lang="hr-HR" smtClean="0"/>
              <a:t>5.12.2023.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71627-31AE-4C83-9490-48A2887351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82105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35E7-1739-4611-A66B-0920122758A6}" type="datetimeFigureOut">
              <a:rPr lang="hr-HR" smtClean="0"/>
              <a:t>5.12.2023.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71627-31AE-4C83-9490-48A2887351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6899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335E7-1739-4611-A66B-0920122758A6}" type="datetimeFigureOut">
              <a:rPr lang="hr-HR" smtClean="0"/>
              <a:t>5.12.2023.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71627-31AE-4C83-9490-48A2887351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19588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5335E7-1739-4611-A66B-0920122758A6}" type="datetimeFigureOut">
              <a:rPr lang="hr-HR" smtClean="0"/>
              <a:t>5.12.2023.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BA71627-31AE-4C83-9490-48A2887351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75236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 /><Relationship Id="rId7" Type="http://schemas.microsoft.com/office/2007/relationships/diagramDrawing" Target="../diagrams/drawing1.xml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1.xml" /><Relationship Id="rId6" Type="http://schemas.openxmlformats.org/officeDocument/2006/relationships/diagramColors" Target="../diagrams/colors1.xml" /><Relationship Id="rId5" Type="http://schemas.openxmlformats.org/officeDocument/2006/relationships/diagramQuickStyle" Target="../diagrams/quickStyle1.xml" /><Relationship Id="rId4" Type="http://schemas.openxmlformats.org/officeDocument/2006/relationships/diagramLayout" Target="../diagrams/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6.jpg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7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8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9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0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1.png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8.png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1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5.jpg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370693" y="1987421"/>
            <a:ext cx="9440034" cy="1135059"/>
          </a:xfrm>
        </p:spPr>
        <p:txBody>
          <a:bodyPr>
            <a:normAutofit fontScale="90000"/>
          </a:bodyPr>
          <a:lstStyle/>
          <a:p>
            <a:r>
              <a:rPr lang="hr-HR" sz="4000" dirty="0"/>
              <a:t>Žene-robinje tijekom povijesti – povodom Međunarodnog dana ukidanja ropstva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61036" y="3283599"/>
            <a:ext cx="9869928" cy="1629912"/>
          </a:xfrm>
        </p:spPr>
        <p:txBody>
          <a:bodyPr>
            <a:normAutofit/>
          </a:bodyPr>
          <a:lstStyle/>
          <a:p>
            <a:r>
              <a:rPr lang="hr-HR" dirty="0"/>
              <a:t>Elena Grabar, Katarina Špehar, Niko </a:t>
            </a:r>
            <a:r>
              <a:rPr lang="hr-HR" dirty="0" err="1"/>
              <a:t>Lamot</a:t>
            </a:r>
            <a:r>
              <a:rPr lang="hr-HR" dirty="0"/>
              <a:t>, Luka </a:t>
            </a:r>
            <a:r>
              <a:rPr lang="hr-HR" dirty="0" err="1"/>
              <a:t>Torčić</a:t>
            </a:r>
            <a:r>
              <a:rPr lang="hr-HR" dirty="0"/>
              <a:t>, Helena Sajda, Sara </a:t>
            </a:r>
            <a:r>
              <a:rPr lang="hr-HR" dirty="0" err="1"/>
              <a:t>Wolf</a:t>
            </a:r>
            <a:r>
              <a:rPr lang="hr-HR" dirty="0"/>
              <a:t>, Mia Martinović, Tina </a:t>
            </a:r>
            <a:r>
              <a:rPr lang="hr-HR" dirty="0" err="1"/>
              <a:t>Gretić</a:t>
            </a:r>
            <a:r>
              <a:rPr lang="hr-HR" dirty="0"/>
              <a:t>, Magdalena Rukavina, Vanesa </a:t>
            </a:r>
            <a:r>
              <a:rPr lang="hr-HR" dirty="0" err="1"/>
              <a:t>Šustek</a:t>
            </a:r>
            <a:r>
              <a:rPr lang="hr-HR" dirty="0"/>
              <a:t>, Lea </a:t>
            </a:r>
            <a:r>
              <a:rPr lang="hr-HR" dirty="0" err="1"/>
              <a:t>Žukić</a:t>
            </a:r>
            <a:r>
              <a:rPr lang="hr-HR" dirty="0"/>
              <a:t>, Ana </a:t>
            </a:r>
            <a:r>
              <a:rPr lang="hr-HR" dirty="0" err="1"/>
              <a:t>Lošić</a:t>
            </a:r>
            <a:endParaRPr lang="hr-HR" dirty="0"/>
          </a:p>
          <a:p>
            <a:r>
              <a:rPr lang="hr-HR"/>
              <a:t>2. a OG, 2. b OG, 1. a OG</a:t>
            </a:r>
            <a:endParaRPr lang="hr-HR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r>
              <a:rPr lang="hr-HR" dirty="0"/>
              <a:t>Mentorice: Kristina Novak, prof. i Marija </a:t>
            </a:r>
            <a:r>
              <a:rPr lang="hr-HR" dirty="0" err="1"/>
              <a:t>Pepelko</a:t>
            </a:r>
            <a:r>
              <a:rPr lang="hr-HR" dirty="0"/>
              <a:t>, prof.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22864E6D-A980-181F-69AC-974CBF27B7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599020" y="333571"/>
            <a:ext cx="3686873" cy="2926090"/>
          </a:xfrm>
          <a:prstGeom prst="rect">
            <a:avLst/>
          </a:prstGeom>
          <a:effectLst>
            <a:softEdge rad="431800"/>
          </a:effectLst>
        </p:spPr>
      </p:pic>
      <p:graphicFrame>
        <p:nvGraphicFramePr>
          <p:cNvPr id="5" name="Dijagram 4">
            <a:extLst>
              <a:ext uri="{FF2B5EF4-FFF2-40B4-BE49-F238E27FC236}">
                <a16:creationId xmlns:a16="http://schemas.microsoft.com/office/drawing/2014/main" id="{F9A1F283-1872-CEA3-839E-71005AB254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7898790"/>
              </p:ext>
            </p:extLst>
          </p:nvPr>
        </p:nvGraphicFramePr>
        <p:xfrm>
          <a:off x="9246637" y="4553339"/>
          <a:ext cx="2945362" cy="2547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99223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1F6CEA-72B5-9EF6-2ACD-A6C47CBAA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472" y="609600"/>
            <a:ext cx="5844759" cy="9704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3400" dirty="0"/>
              <a:t>slika ropstva - ruke u okovima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7A036B-F109-477D-A092-D947533E2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50" y="1"/>
            <a:ext cx="4966697" cy="6858000"/>
          </a:xfrm>
          <a:prstGeom prst="rect">
            <a:avLst/>
          </a:prstGeom>
        </p:spPr>
      </p:pic>
      <p:pic>
        <p:nvPicPr>
          <p:cNvPr id="5" name="Rezervirano mjesto sadržaja 4" descr="Slika na kojoj se prikazuje skeč, umjetničko djelo, jednostavni crteži s par linija, Dječja umjetnost&#10;&#10;Opis je automatski generiran">
            <a:extLst>
              <a:ext uri="{FF2B5EF4-FFF2-40B4-BE49-F238E27FC236}">
                <a16:creationId xmlns:a16="http://schemas.microsoft.com/office/drawing/2014/main" id="{59D2B902-BA88-E651-05D6-79152D4FDA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473"/>
          <a:stretch/>
        </p:blipFill>
        <p:spPr>
          <a:xfrm>
            <a:off x="111597" y="293269"/>
            <a:ext cx="4722201" cy="6019982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2D10344-1519-2DA9-6B0E-76AD79F3B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9472" y="1828801"/>
            <a:ext cx="6221380" cy="3866048"/>
          </a:xfrm>
        </p:spPr>
        <p:txBody>
          <a:bodyPr anchor="ctr">
            <a:normAutofit/>
          </a:bodyPr>
          <a:lstStyle/>
          <a:p>
            <a:pPr indent="-305435">
              <a:buClr>
                <a:srgbClr val="946852"/>
              </a:buClr>
            </a:pPr>
            <a:r>
              <a:rPr lang="hr-HR" dirty="0"/>
              <a:t>ova slika prikazuje ropstvo - ruke u okovima</a:t>
            </a:r>
            <a:endParaRPr lang="en-US" dirty="0"/>
          </a:p>
          <a:p>
            <a:pPr indent="-305435">
              <a:buClr>
                <a:srgbClr val="946852"/>
              </a:buClr>
            </a:pPr>
            <a:r>
              <a:rPr lang="hr-HR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najčešći način zlostavljanja - vječito zavezanih ruku</a:t>
            </a:r>
          </a:p>
          <a:p>
            <a:pPr indent="-305435">
              <a:buClr>
                <a:srgbClr val="946852"/>
              </a:buClr>
            </a:pPr>
            <a:endParaRPr lang="hr-HR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0172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9F02FB-86BC-8375-18F7-35AE09A42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603770"/>
            <a:ext cx="10353762" cy="970450"/>
          </a:xfrm>
        </p:spPr>
        <p:txBody>
          <a:bodyPr/>
          <a:lstStyle/>
          <a:p>
            <a:r>
              <a:rPr lang="hr-HR"/>
              <a:t>Poznati romani o ženama - ropkinjama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62582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279472" y="609600"/>
            <a:ext cx="5844759" cy="9704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3100" dirty="0" err="1"/>
              <a:t>Mende</a:t>
            </a:r>
            <a:r>
              <a:rPr lang="hr-HR" sz="3100" dirty="0"/>
              <a:t> </a:t>
            </a:r>
            <a:r>
              <a:rPr lang="hr-HR" sz="3100" dirty="0" err="1"/>
              <a:t>Nazer</a:t>
            </a:r>
            <a:r>
              <a:rPr lang="hr-HR" sz="3100" dirty="0"/>
              <a:t> i Damien </a:t>
            </a:r>
            <a:r>
              <a:rPr lang="hr-HR" sz="3100" dirty="0" err="1"/>
              <a:t>Lewis,”Robinja</a:t>
            </a:r>
            <a:r>
              <a:rPr lang="hr-HR" sz="3100" dirty="0"/>
              <a:t>”, 2012.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7A036B-F109-477D-A092-D947533E2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50" y="1"/>
            <a:ext cx="4966697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D9492C06-BBB9-ECFA-D57A-A96E01CE51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113" b="1640"/>
          <a:stretch/>
        </p:blipFill>
        <p:spPr>
          <a:xfrm>
            <a:off x="632815" y="643465"/>
            <a:ext cx="4003193" cy="5103372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279472" y="1828801"/>
            <a:ext cx="5844760" cy="3866048"/>
          </a:xfrm>
        </p:spPr>
        <p:txBody>
          <a:bodyPr anchor="ctr">
            <a:normAutofit/>
          </a:bodyPr>
          <a:lstStyle/>
          <a:p>
            <a:pPr marL="380365" indent="-342900">
              <a:buClr>
                <a:srgbClr val="ADA74F"/>
              </a:buClr>
            </a:pPr>
            <a:r>
              <a:rPr lang="hr-HR"/>
              <a:t>mjesto stanovanja - Sudan</a:t>
            </a:r>
            <a:endParaRPr lang="hr-HR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>
              <a:buClr>
                <a:srgbClr val="ADA74F"/>
              </a:buClr>
            </a:pPr>
            <a:r>
              <a:rPr lang="hr-HR" dirty="0" err="1"/>
              <a:t>Nazerina</a:t>
            </a:r>
            <a:r>
              <a:rPr lang="hr-HR" dirty="0"/>
              <a:t> želja - postati liječnica</a:t>
            </a:r>
            <a:endParaRPr lang="hr-HR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>
              <a:buClr>
                <a:srgbClr val="ADA74F"/>
              </a:buClr>
            </a:pPr>
            <a:r>
              <a:rPr lang="hr-HR" dirty="0"/>
              <a:t>12 godina</a:t>
            </a:r>
            <a:endParaRPr lang="hr-HR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>
              <a:buClr>
                <a:srgbClr val="ADA74F"/>
              </a:buClr>
            </a:pPr>
            <a:r>
              <a:rPr lang="hr-HR" dirty="0"/>
              <a:t>Mudžahedini upadaju u selo</a:t>
            </a:r>
            <a:endParaRPr lang="hr-HR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>
              <a:buClr>
                <a:srgbClr val="ADA74F"/>
              </a:buClr>
            </a:pPr>
            <a:r>
              <a:rPr lang="hr-HR" dirty="0"/>
              <a:t>prodana Arapima kao robinja</a:t>
            </a:r>
            <a:endParaRPr lang="hr-HR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>
              <a:buClr>
                <a:srgbClr val="ADA74F"/>
              </a:buClr>
            </a:pPr>
            <a:r>
              <a:rPr lang="hr-HR" dirty="0"/>
              <a:t>robuje sedam dugih godina</a:t>
            </a:r>
            <a:endParaRPr lang="hr-HR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>
              <a:buClr>
                <a:srgbClr val="ADA74F"/>
              </a:buClr>
            </a:pPr>
            <a:r>
              <a:rPr lang="hr-HR" dirty="0"/>
              <a:t>šalju je u London</a:t>
            </a:r>
            <a:endParaRPr lang="hr-HR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>
              <a:buClr>
                <a:srgbClr val="ADA74F"/>
              </a:buClr>
            </a:pPr>
            <a:endParaRPr lang="hr-HR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6412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5978072" cy="970450"/>
          </a:xfrm>
        </p:spPr>
        <p:txBody>
          <a:bodyPr>
            <a:normAutofit/>
          </a:bodyPr>
          <a:lstStyle/>
          <a:p>
            <a:r>
              <a:rPr lang="hr-HR" dirty="0" err="1"/>
              <a:t>Veronique</a:t>
            </a:r>
            <a:r>
              <a:rPr lang="hr-HR" dirty="0"/>
              <a:t> </a:t>
            </a:r>
            <a:r>
              <a:rPr lang="hr-HR" dirty="0" err="1"/>
              <a:t>Olmi</a:t>
            </a:r>
            <a:r>
              <a:rPr lang="hr-HR" dirty="0"/>
              <a:t>,”</a:t>
            </a:r>
            <a:r>
              <a:rPr lang="hr-HR" dirty="0" err="1"/>
              <a:t>Bakhita</a:t>
            </a:r>
            <a:r>
              <a:rPr lang="hr-HR" dirty="0"/>
              <a:t>”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13795" y="1828801"/>
            <a:ext cx="5978072" cy="3866048"/>
          </a:xfrm>
        </p:spPr>
        <p:txBody>
          <a:bodyPr anchor="ctr">
            <a:normAutofit/>
          </a:bodyPr>
          <a:lstStyle/>
          <a:p>
            <a:pPr indent="-305435">
              <a:lnSpc>
                <a:spcPct val="90000"/>
              </a:lnSpc>
              <a:buClr>
                <a:srgbClr val="FF5938"/>
              </a:buClr>
            </a:pPr>
            <a:r>
              <a:rPr lang="hr-HR" dirty="0"/>
              <a:t>2000.</a:t>
            </a:r>
            <a:endParaRPr lang="hr-HR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>
              <a:lnSpc>
                <a:spcPct val="90000"/>
              </a:lnSpc>
              <a:buClr>
                <a:srgbClr val="FF5938"/>
              </a:buClr>
            </a:pPr>
            <a:r>
              <a:rPr lang="hr-HR" dirty="0"/>
              <a:t>ne sjeća se imena</a:t>
            </a:r>
            <a:endParaRPr lang="hr-HR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>
              <a:lnSpc>
                <a:spcPct val="90000"/>
              </a:lnSpc>
              <a:buClr>
                <a:srgbClr val="FF5938"/>
              </a:buClr>
            </a:pPr>
            <a:r>
              <a:rPr lang="hr-HR" dirty="0"/>
              <a:t>oteta u </a:t>
            </a:r>
            <a:r>
              <a:rPr lang="hr-HR" dirty="0" err="1"/>
              <a:t>Darfuru</a:t>
            </a:r>
            <a:endParaRPr lang="hr-HR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>
              <a:lnSpc>
                <a:spcPct val="90000"/>
              </a:lnSpc>
              <a:buClr>
                <a:srgbClr val="FF5938"/>
              </a:buClr>
            </a:pPr>
            <a:r>
              <a:rPr lang="hr-HR"/>
              <a:t>imala je 7 godina</a:t>
            </a:r>
            <a:endParaRPr lang="hr-HR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>
              <a:lnSpc>
                <a:spcPct val="90000"/>
              </a:lnSpc>
              <a:buClr>
                <a:srgbClr val="FF5938"/>
              </a:buClr>
            </a:pPr>
            <a:r>
              <a:rPr lang="hr-HR" dirty="0"/>
              <a:t>zlostavljanje</a:t>
            </a:r>
            <a:endParaRPr lang="hr-HR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>
              <a:lnSpc>
                <a:spcPct val="90000"/>
              </a:lnSpc>
              <a:buClr>
                <a:srgbClr val="FF5938"/>
              </a:buClr>
            </a:pPr>
            <a:r>
              <a:rPr lang="hr-HR" dirty="0"/>
              <a:t>otkupljena u Italiju</a:t>
            </a:r>
            <a:endParaRPr lang="hr-HR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>
              <a:lnSpc>
                <a:spcPct val="90000"/>
              </a:lnSpc>
              <a:buClr>
                <a:srgbClr val="FF5938"/>
              </a:buClr>
            </a:pPr>
            <a:r>
              <a:rPr lang="hr-HR" dirty="0"/>
              <a:t>siromaštvo i marginalizacija</a:t>
            </a:r>
            <a:endParaRPr lang="hr-HR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>
              <a:lnSpc>
                <a:spcPct val="90000"/>
              </a:lnSpc>
              <a:buClr>
                <a:srgbClr val="FF5938"/>
              </a:buClr>
            </a:pPr>
            <a:r>
              <a:rPr lang="hr-HR" dirty="0"/>
              <a:t>zaredila se</a:t>
            </a:r>
            <a:endParaRPr lang="hr-HR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>
              <a:lnSpc>
                <a:spcPct val="90000"/>
              </a:lnSpc>
              <a:buClr>
                <a:srgbClr val="FF5938"/>
              </a:buClr>
            </a:pPr>
            <a:r>
              <a:rPr lang="hr-HR" dirty="0"/>
              <a:t>istinita priča</a:t>
            </a:r>
            <a:endParaRPr lang="hr-HR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>
              <a:lnSpc>
                <a:spcPct val="90000"/>
              </a:lnSpc>
              <a:buClr>
                <a:srgbClr val="FF5938"/>
              </a:buClr>
            </a:pPr>
            <a:endParaRPr lang="hr-HR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>
              <a:lnSpc>
                <a:spcPct val="90000"/>
              </a:lnSpc>
              <a:buClr>
                <a:srgbClr val="FF5938"/>
              </a:buClr>
            </a:pPr>
            <a:endParaRPr lang="hr-HR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F706DA-13E8-4A4F-9260-551FB8127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7232905" y="1"/>
            <a:ext cx="4959095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78B0DBD-BA52-87FC-7C04-9EC36ED210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53" r="-1" b="13846"/>
          <a:stretch/>
        </p:blipFill>
        <p:spPr>
          <a:xfrm>
            <a:off x="7552945" y="643465"/>
            <a:ext cx="3995592" cy="510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34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279472" y="609600"/>
            <a:ext cx="5844759" cy="9704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2800" dirty="0" err="1"/>
              <a:t>Gul</a:t>
            </a:r>
            <a:r>
              <a:rPr lang="hr-HR" sz="2800" dirty="0"/>
              <a:t> </a:t>
            </a:r>
            <a:r>
              <a:rPr lang="hr-HR" sz="2800" dirty="0" err="1"/>
              <a:t>Irepoglu</a:t>
            </a:r>
            <a:r>
              <a:rPr lang="hr-HR" sz="2800" dirty="0"/>
              <a:t>,”Robinja”(nemoguća ljubav u haremu)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67A036B-F109-477D-A092-D947533E2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50" y="1"/>
            <a:ext cx="4966697" cy="68580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75D3714C-D601-83BE-C0D6-9EF9646CD8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26" r="-1" b="15141"/>
          <a:stretch/>
        </p:blipFill>
        <p:spPr>
          <a:xfrm>
            <a:off x="691181" y="760197"/>
            <a:ext cx="4003193" cy="5103372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279472" y="1828801"/>
            <a:ext cx="5844760" cy="3866048"/>
          </a:xfrm>
        </p:spPr>
        <p:txBody>
          <a:bodyPr anchor="ctr">
            <a:normAutofit/>
          </a:bodyPr>
          <a:lstStyle/>
          <a:p>
            <a:pPr indent="-305435">
              <a:buClr>
                <a:srgbClr val="CE902E"/>
              </a:buClr>
            </a:pPr>
            <a:r>
              <a:rPr lang="hr-HR" dirty="0"/>
              <a:t>2003.</a:t>
            </a:r>
            <a:endParaRPr lang="hr-HR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>
              <a:buClr>
                <a:srgbClr val="CE902E"/>
              </a:buClr>
            </a:pPr>
            <a:r>
              <a:rPr lang="hr-HR" dirty="0"/>
              <a:t>vladavina sultana </a:t>
            </a:r>
            <a:r>
              <a:rPr lang="hr-HR" dirty="0" err="1"/>
              <a:t>Abdulhamidala</a:t>
            </a:r>
            <a:r>
              <a:rPr lang="hr-HR" dirty="0"/>
              <a:t> I</a:t>
            </a:r>
            <a:endParaRPr lang="hr-HR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>
              <a:buClr>
                <a:srgbClr val="CE902E"/>
              </a:buClr>
            </a:pPr>
            <a:r>
              <a:rPr lang="hr-HR" dirty="0"/>
              <a:t>raskošan „zatvor”</a:t>
            </a:r>
            <a:endParaRPr lang="hr-HR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>
              <a:buClr>
                <a:srgbClr val="CE902E"/>
              </a:buClr>
            </a:pPr>
            <a:r>
              <a:rPr lang="hr-HR" dirty="0"/>
              <a:t>miris i glazba</a:t>
            </a:r>
            <a:endParaRPr lang="hr-HR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>
              <a:buClr>
                <a:srgbClr val="CE902E"/>
              </a:buClr>
            </a:pPr>
            <a:r>
              <a:rPr lang="hr-HR" dirty="0"/>
              <a:t>najskuplji nakit</a:t>
            </a:r>
            <a:endParaRPr lang="hr-HR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>
              <a:buClr>
                <a:srgbClr val="CE902E"/>
              </a:buClr>
            </a:pPr>
            <a:r>
              <a:rPr lang="hr-HR" dirty="0"/>
              <a:t>lijepe i obrazovane žene</a:t>
            </a:r>
            <a:endParaRPr lang="hr-HR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>
              <a:buClr>
                <a:srgbClr val="CE902E"/>
              </a:buClr>
            </a:pPr>
            <a:r>
              <a:rPr lang="hr-HR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bila je drukčija od drugih</a:t>
            </a:r>
          </a:p>
        </p:txBody>
      </p:sp>
    </p:spTree>
    <p:extLst>
      <p:ext uri="{BB962C8B-B14F-4D97-AF65-F5344CB8AC3E}">
        <p14:creationId xmlns:p14="http://schemas.microsoft.com/office/powerpoint/2010/main" val="1228065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5978072" cy="1329596"/>
          </a:xfrm>
        </p:spPr>
        <p:txBody>
          <a:bodyPr>
            <a:normAutofit/>
          </a:bodyPr>
          <a:lstStyle/>
          <a:p>
            <a:r>
              <a:rPr lang="hr-HR" dirty="0"/>
              <a:t>Hanibal Lucić, ”Robinja”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13795" y="2127623"/>
            <a:ext cx="5978072" cy="3567225"/>
          </a:xfrm>
        </p:spPr>
        <p:txBody>
          <a:bodyPr anchor="ctr">
            <a:normAutofit/>
          </a:bodyPr>
          <a:lstStyle/>
          <a:p>
            <a:pPr indent="-305435">
              <a:lnSpc>
                <a:spcPct val="90000"/>
              </a:lnSpc>
              <a:buClr>
                <a:srgbClr val="9A763D"/>
              </a:buClr>
            </a:pPr>
            <a:r>
              <a:rPr lang="hr-HR" sz="1900" dirty="0"/>
              <a:t>1930.</a:t>
            </a:r>
            <a:endParaRPr lang="en-US" dirty="0"/>
          </a:p>
          <a:p>
            <a:pPr indent="-305435">
              <a:lnSpc>
                <a:spcPct val="90000"/>
              </a:lnSpc>
              <a:buClr>
                <a:srgbClr val="9A763D"/>
              </a:buClr>
            </a:pPr>
            <a:r>
              <a:rPr lang="hr-HR" sz="19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prva hrvatska svjetovna drama iz 16. St.</a:t>
            </a:r>
          </a:p>
          <a:p>
            <a:pPr indent="-305435">
              <a:lnSpc>
                <a:spcPct val="90000"/>
              </a:lnSpc>
              <a:buClr>
                <a:srgbClr val="9A763D"/>
              </a:buClr>
            </a:pPr>
            <a:r>
              <a:rPr lang="hr-HR" sz="19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motiv otete i pronađene djevojke</a:t>
            </a:r>
          </a:p>
          <a:p>
            <a:pPr indent="-305435">
              <a:lnSpc>
                <a:spcPct val="90000"/>
              </a:lnSpc>
              <a:buClr>
                <a:srgbClr val="9A763D"/>
              </a:buClr>
            </a:pPr>
            <a:r>
              <a:rPr lang="hr-HR" sz="19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postaje turska zarobljenica</a:t>
            </a:r>
          </a:p>
          <a:p>
            <a:pPr indent="-305435">
              <a:lnSpc>
                <a:spcPct val="90000"/>
              </a:lnSpc>
              <a:buClr>
                <a:srgbClr val="9A763D"/>
              </a:buClr>
            </a:pPr>
            <a:r>
              <a:rPr lang="hr-HR" sz="19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otkupio ju je i oslobodio ropstva</a:t>
            </a:r>
          </a:p>
          <a:p>
            <a:pPr indent="-305435">
              <a:lnSpc>
                <a:spcPct val="90000"/>
              </a:lnSpc>
              <a:buClr>
                <a:srgbClr val="9A763D"/>
              </a:buClr>
            </a:pPr>
            <a:r>
              <a:rPr lang="hr-HR" sz="19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ban </a:t>
            </a:r>
            <a:r>
              <a:rPr lang="hr-HR" sz="1900" dirty="0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Derenčin</a:t>
            </a:r>
            <a:r>
              <a:rPr lang="hr-HR" sz="19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, njezin zaručnik</a:t>
            </a:r>
          </a:p>
          <a:p>
            <a:pPr indent="-305435">
              <a:lnSpc>
                <a:spcPct val="90000"/>
              </a:lnSpc>
              <a:buClr>
                <a:srgbClr val="9A763D"/>
              </a:buClr>
            </a:pPr>
            <a:r>
              <a:rPr lang="hr-HR" sz="1900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ljubav sve pobjeđuje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EE9CAC-347C-43C2-AE87-6BC5566E6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7232905" y="1"/>
            <a:ext cx="4959095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E2FA722-8D45-852B-0406-99E3C187F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2945" y="643465"/>
            <a:ext cx="3822602" cy="510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4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279472" y="609600"/>
            <a:ext cx="5844759" cy="9704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3100" dirty="0"/>
              <a:t>Krunoslav </a:t>
            </a:r>
            <a:r>
              <a:rPr lang="hr-HR" sz="3100" dirty="0" err="1"/>
              <a:t>Mikulan</a:t>
            </a:r>
            <a:r>
              <a:rPr lang="hr-HR" sz="3100" dirty="0"/>
              <a:t>, ”Robinja, mučenica, ratnica, spasiteljica”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7A036B-F109-477D-A092-D947533E2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50" y="1"/>
            <a:ext cx="4966697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59608B7-1CB0-5BDF-CA4D-27A0E33E40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38" r="3" b="3"/>
          <a:stretch/>
        </p:blipFill>
        <p:spPr>
          <a:xfrm>
            <a:off x="632815" y="643465"/>
            <a:ext cx="4003193" cy="5103372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279472" y="1828801"/>
            <a:ext cx="5844760" cy="3866048"/>
          </a:xfrm>
        </p:spPr>
        <p:txBody>
          <a:bodyPr anchor="ctr">
            <a:normAutofit/>
          </a:bodyPr>
          <a:lstStyle/>
          <a:p>
            <a:pPr>
              <a:buClr>
                <a:srgbClr val="F8562D"/>
              </a:buClr>
            </a:pPr>
            <a:r>
              <a:rPr lang="hr-HR" dirty="0"/>
              <a:t>2017.</a:t>
            </a:r>
            <a:endParaRPr lang="hr-HR"/>
          </a:p>
          <a:p>
            <a:pPr>
              <a:buClr>
                <a:srgbClr val="F8562D"/>
              </a:buClr>
            </a:pPr>
            <a:r>
              <a:rPr lang="hr-HR" dirty="0"/>
              <a:t>prikaz ženskih likova u odnosu na muške</a:t>
            </a:r>
            <a:endParaRPr lang="hr-HR"/>
          </a:p>
          <a:p>
            <a:pPr>
              <a:buClr>
                <a:srgbClr val="F8562D"/>
              </a:buClr>
            </a:pPr>
            <a:r>
              <a:rPr lang="hr-HR" dirty="0"/>
              <a:t>binarne suprotnosti</a:t>
            </a:r>
            <a:endParaRPr lang="hr-HR"/>
          </a:p>
          <a:p>
            <a:pPr>
              <a:buClr>
                <a:srgbClr val="F8562D"/>
              </a:buClr>
            </a:pPr>
            <a:r>
              <a:rPr lang="hr-HR" dirty="0"/>
              <a:t>otac/kći i mentor/učenica</a:t>
            </a:r>
            <a:endParaRPr lang="hr-HR"/>
          </a:p>
          <a:p>
            <a:pPr>
              <a:buClr>
                <a:srgbClr val="F8562D"/>
              </a:buClr>
            </a:pPr>
            <a:endParaRPr lang="hr-HR"/>
          </a:p>
          <a:p>
            <a:pPr>
              <a:buClr>
                <a:srgbClr val="F8562D"/>
              </a:buClr>
            </a:pPr>
            <a:endParaRPr lang="hr-HR"/>
          </a:p>
          <a:p>
            <a:pPr>
              <a:buClr>
                <a:srgbClr val="F8562D"/>
              </a:buClr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89091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ZAKLJUČAK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7465" indent="0" algn="ctr">
              <a:buNone/>
            </a:pPr>
            <a:r>
              <a:rPr lang="hr-HR" dirty="0"/>
              <a:t>Svi ljudi na svijetu trebaju imati jednaka prava, neovisno o spolu. Ropstvo je zlo koje treba iskorijeniti. Pojavilo se u dalekoj prošlosti, s prvim civilizacijama, a postoji i danas u različitim oblicima ponižavanja, mučenja, iskorištavanja. Svaka osoba zaslužuje pravo na slobodu, jednakost, poštovanje i </a:t>
            </a:r>
            <a:r>
              <a:rPr lang="hr-HR"/>
              <a:t>dostojanstven</a:t>
            </a:r>
            <a:r>
              <a:rPr lang="hr-HR" dirty="0"/>
              <a:t> život.</a:t>
            </a:r>
            <a:endParaRPr lang="hr-HR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7812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471371" y="2377030"/>
            <a:ext cx="13365250" cy="1943299"/>
          </a:xfrm>
        </p:spPr>
        <p:txBody>
          <a:bodyPr>
            <a:normAutofit/>
          </a:bodyPr>
          <a:lstStyle/>
          <a:p>
            <a:r>
              <a:rPr lang="hr-HR" sz="9600" dirty="0"/>
              <a:t>Hvala na pažnji!</a:t>
            </a:r>
          </a:p>
        </p:txBody>
      </p:sp>
    </p:spTree>
    <p:extLst>
      <p:ext uri="{BB962C8B-B14F-4D97-AF65-F5344CB8AC3E}">
        <p14:creationId xmlns:p14="http://schemas.microsoft.com/office/powerpoint/2010/main" val="355879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8CD1A48F-B407-C969-631F-B639C628D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9441" y="1233377"/>
            <a:ext cx="6391299" cy="381527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„</a:t>
            </a:r>
            <a:r>
              <a:rPr lang="en-US" sz="4400" dirty="0"/>
              <a:t>Ako je </a:t>
            </a:r>
            <a:r>
              <a:rPr lang="en-US" sz="4400" dirty="0" err="1"/>
              <a:t>samo</a:t>
            </a:r>
            <a:r>
              <a:rPr lang="en-US" sz="4400" dirty="0"/>
              <a:t> </a:t>
            </a:r>
            <a:r>
              <a:rPr lang="en-US" sz="4400" dirty="0" err="1"/>
              <a:t>jedan</a:t>
            </a:r>
            <a:r>
              <a:rPr lang="en-US" sz="4400" dirty="0"/>
              <a:t> </a:t>
            </a:r>
            <a:r>
              <a:rPr lang="en-US" sz="4400" dirty="0" err="1"/>
              <a:t>čovjek</a:t>
            </a:r>
            <a:r>
              <a:rPr lang="en-US" sz="4400" dirty="0"/>
              <a:t> rob, </a:t>
            </a:r>
            <a:r>
              <a:rPr lang="en-US" sz="4400" dirty="0" err="1"/>
              <a:t>onda</a:t>
            </a:r>
            <a:r>
              <a:rPr lang="en-US" sz="4400" dirty="0"/>
              <a:t> </a:t>
            </a:r>
            <a:r>
              <a:rPr lang="en-US" sz="4400" dirty="0" err="1"/>
              <a:t>su</a:t>
            </a:r>
            <a:r>
              <a:rPr lang="en-US" sz="4400" dirty="0"/>
              <a:t> </a:t>
            </a:r>
            <a:r>
              <a:rPr lang="en-US" sz="4400" dirty="0" err="1"/>
              <a:t>svi</a:t>
            </a:r>
            <a:r>
              <a:rPr lang="en-US" sz="4400" dirty="0"/>
              <a:t> </a:t>
            </a:r>
            <a:r>
              <a:rPr lang="en-US" sz="4400" dirty="0" err="1"/>
              <a:t>ostali</a:t>
            </a:r>
            <a:r>
              <a:rPr lang="en-US" sz="4400" dirty="0"/>
              <a:t> </a:t>
            </a:r>
            <a:r>
              <a:rPr lang="en-US" sz="4400" dirty="0" err="1"/>
              <a:t>građani</a:t>
            </a:r>
            <a:r>
              <a:rPr lang="en-US" sz="4400" dirty="0"/>
              <a:t> </a:t>
            </a:r>
            <a:r>
              <a:rPr lang="en-US" sz="4400" dirty="0" err="1"/>
              <a:t>njegovi</a:t>
            </a:r>
            <a:r>
              <a:rPr lang="en-US" sz="4400" dirty="0"/>
              <a:t> </a:t>
            </a:r>
            <a:r>
              <a:rPr lang="en-US" sz="4400" dirty="0" err="1"/>
              <a:t>gospodari</a:t>
            </a:r>
            <a:r>
              <a:rPr lang="en-US" sz="4400" dirty="0"/>
              <a:t>.”</a:t>
            </a:r>
            <a:br>
              <a:rPr lang="en-US" sz="4400" dirty="0"/>
            </a:br>
            <a:r>
              <a:rPr lang="en-US" sz="3400" dirty="0"/>
              <a:t>John F. Kennedy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1F6D7D-004A-4CAE-B291-06EF058C4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49" y="1"/>
            <a:ext cx="4690532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447710D-3E17-9F18-4E47-6D9D9D5136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" r="9248" b="2"/>
          <a:stretch/>
        </p:blipFill>
        <p:spPr>
          <a:xfrm>
            <a:off x="643339" y="643464"/>
            <a:ext cx="3551912" cy="512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0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3C0E3A95-5445-1FFE-017F-75706A933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t="114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0ACBA2C5-B046-639C-EEA8-7DFE35CF1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r>
              <a:rPr lang="hr-HR" dirty="0"/>
              <a:t>Robovi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DDCD04C-0893-2A8D-CD2F-23AA14A40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058751"/>
          </a:xfrm>
        </p:spPr>
        <p:txBody>
          <a:bodyPr anchor="ctr">
            <a:normAutofit/>
          </a:bodyPr>
          <a:lstStyle/>
          <a:p>
            <a:pPr indent="-305435"/>
            <a:r>
              <a:rPr lang="hr-HR" dirty="0">
                <a:latin typeface="Calisto MT (tijelo)"/>
              </a:rPr>
              <a:t>ljudi koji su potpuno ili djelomično podčinjeni i prisiljeni raditi za druge</a:t>
            </a:r>
            <a:endParaRPr lang="en-US"/>
          </a:p>
          <a:p>
            <a:pPr indent="-305435"/>
            <a:r>
              <a:rPr lang="hr-HR" dirty="0">
                <a:latin typeface="Calisto MT (tijelo)"/>
              </a:rPr>
              <a:t>smatrani su vlasništvom </a:t>
            </a:r>
            <a:r>
              <a:rPr lang="hr-HR"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Calisto MT (tijelo)"/>
              </a:rPr>
              <a:t>gospodara ili robovlasnika</a:t>
            </a:r>
            <a:endParaRPr lang="hr-HR" dirty="0"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Calisto MT (tijelo)"/>
            </a:endParaRPr>
          </a:p>
          <a:p>
            <a:pPr indent="-305435"/>
            <a:r>
              <a:rPr lang="hr-HR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/>
                <a:latin typeface="Calisto MT (tijelo)"/>
              </a:rPr>
              <a:t>žrtve su zla koja postoji diljem svijeta u raznim oblicima tijekom povijesti</a:t>
            </a:r>
            <a:endParaRPr lang="hr-HR" dirty="0">
              <a:effectLst/>
              <a:latin typeface="Calisto MT (tijelo)"/>
            </a:endParaRPr>
          </a:p>
          <a:p>
            <a:pPr indent="-305435"/>
            <a:r>
              <a:rPr lang="hr-HR" b="0" i="0">
                <a:effectLst/>
                <a:latin typeface="Calisto MT (tijelo)"/>
              </a:rPr>
              <a:t>često su bili lišeni osnovnih ljudskih prava i sloboda, kao što su pravo na obrazovanje, </a:t>
            </a:r>
            <a:r>
              <a:rPr lang="hr-HR" b="0" i="0" dirty="0">
                <a:effectLst/>
                <a:latin typeface="Calisto MT (tijelo)"/>
              </a:rPr>
              <a:t>slobodu kretanja ili vlastiti izbor rada</a:t>
            </a:r>
          </a:p>
          <a:p>
            <a:pPr indent="-305435"/>
            <a:r>
              <a:rPr lang="hr-HR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/>
                <a:latin typeface="Calisto MT (tijelo)"/>
              </a:rPr>
              <a:t>ovaj prikaz posvećen je ženama-ropkinjama</a:t>
            </a:r>
          </a:p>
        </p:txBody>
      </p:sp>
    </p:spTree>
    <p:extLst>
      <p:ext uri="{BB962C8B-B14F-4D97-AF65-F5344CB8AC3E}">
        <p14:creationId xmlns:p14="http://schemas.microsoft.com/office/powerpoint/2010/main" val="107796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78626" y="3657600"/>
            <a:ext cx="5056507" cy="2133600"/>
          </a:xfrm>
        </p:spPr>
        <p:txBody>
          <a:bodyPr>
            <a:normAutofit/>
          </a:bodyPr>
          <a:lstStyle/>
          <a:p>
            <a:pPr algn="l"/>
            <a:r>
              <a:rPr lang="hr-HR" sz="3600"/>
              <a:t>Stara Grčka i Rim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B2FC8B1-94F8-724C-C358-39A361E29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594" y="575221"/>
            <a:ext cx="4865739" cy="27978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4FD918D-3919-DED1-F7F1-CBEB674E4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1416" y="575221"/>
            <a:ext cx="1510954" cy="2798064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256866" y="3657600"/>
            <a:ext cx="4926948" cy="2133600"/>
          </a:xfrm>
        </p:spPr>
        <p:txBody>
          <a:bodyPr anchor="ctr">
            <a:normAutofit/>
          </a:bodyPr>
          <a:lstStyle/>
          <a:p>
            <a:pPr indent="-305435">
              <a:buClr>
                <a:srgbClr val="806445"/>
              </a:buClr>
            </a:pPr>
            <a:r>
              <a:rPr lang="hr-HR" dirty="0"/>
              <a:t>Robinje su činile značajan dio društva</a:t>
            </a:r>
            <a:endParaRPr lang="en-US" dirty="0"/>
          </a:p>
          <a:p>
            <a:pPr indent="-305435">
              <a:buClr>
                <a:srgbClr val="806445"/>
              </a:buClr>
            </a:pPr>
            <a:r>
              <a:rPr lang="hr-HR" dirty="0"/>
              <a:t>funkcioniranje domaćinstva</a:t>
            </a:r>
            <a:endParaRPr lang="hr-HR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4279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95" y="250497"/>
            <a:ext cx="3424741" cy="970450"/>
          </a:xfrm>
        </p:spPr>
        <p:txBody>
          <a:bodyPr anchor="b">
            <a:noAutofit/>
          </a:bodyPr>
          <a:lstStyle/>
          <a:p>
            <a:pPr algn="l"/>
            <a:r>
              <a:rPr lang="hr-HR" sz="3200" dirty="0"/>
              <a:t>Starogrčke robinje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57588" y="1215691"/>
            <a:ext cx="2947370" cy="3577027"/>
          </a:xfrm>
        </p:spPr>
        <p:txBody>
          <a:bodyPr anchor="t">
            <a:noAutofit/>
          </a:bodyPr>
          <a:lstStyle/>
          <a:p>
            <a:pPr indent="-305435">
              <a:buClr>
                <a:srgbClr val="6D5736"/>
              </a:buClr>
            </a:pPr>
            <a:r>
              <a:rPr lang="hr-HR" sz="2300" dirty="0"/>
              <a:t>strane žene ili ratni zarobljenici</a:t>
            </a:r>
            <a:endParaRPr lang="en-US"/>
          </a:p>
          <a:p>
            <a:pPr indent="-305435">
              <a:buClr>
                <a:srgbClr val="6D5736"/>
              </a:buClr>
            </a:pPr>
            <a:r>
              <a:rPr lang="hr-HR" sz="2300" dirty="0"/>
              <a:t>status - niži od slobodnih građana</a:t>
            </a:r>
            <a:endParaRPr lang="hr-HR" sz="23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>
              <a:buClr>
                <a:srgbClr val="6D5736"/>
              </a:buClr>
            </a:pPr>
            <a:r>
              <a:rPr lang="hr-HR" sz="2300" dirty="0"/>
              <a:t>obavljale su razne poslove u kućanstvima </a:t>
            </a:r>
            <a:endParaRPr lang="hr-HR" sz="23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>
              <a:buClr>
                <a:srgbClr val="6D5736"/>
              </a:buClr>
            </a:pPr>
            <a:r>
              <a:rPr lang="hr-HR" sz="2300" dirty="0"/>
              <a:t>nisu imale prava</a:t>
            </a:r>
            <a:endParaRPr lang="hr-HR" sz="23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>
              <a:buClr>
                <a:srgbClr val="6D5736"/>
              </a:buClr>
            </a:pPr>
            <a:r>
              <a:rPr lang="hr-HR" sz="2300" dirty="0"/>
              <a:t>bile su vlasništvo gospodara</a:t>
            </a:r>
            <a:endParaRPr lang="hr-HR" sz="23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>
              <a:buClr>
                <a:srgbClr val="6D5736"/>
              </a:buClr>
            </a:pPr>
            <a:r>
              <a:rPr lang="hr-HR" sz="2300" dirty="0"/>
              <a:t>stroge kontrole, zlostavljane su</a:t>
            </a:r>
            <a:endParaRPr lang="hr-HR" sz="2300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0A22D114-11B7-46ED-94A9-18DC1C977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965196"/>
            <a:ext cx="6581364" cy="4781641"/>
          </a:xfrm>
          <a:prstGeom prst="rect">
            <a:avLst/>
          </a:prstGeom>
          <a:solidFill>
            <a:schemeClr val="tx1"/>
          </a:solidFill>
          <a:ln w="190500">
            <a:solidFill>
              <a:schemeClr val="tx1"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lika 7" descr="Slika na kojoj se prikazuje skeč, crtež, slikanje, umjetničko djelo&#10;&#10;Opis je automatski generiran">
            <a:extLst>
              <a:ext uri="{FF2B5EF4-FFF2-40B4-BE49-F238E27FC236}">
                <a16:creationId xmlns:a16="http://schemas.microsoft.com/office/drawing/2014/main" id="{1680E2A8-9465-C0C0-FA07-EEFF409E5B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9" r="6911" b="4272"/>
          <a:stretch/>
        </p:blipFill>
        <p:spPr>
          <a:xfrm rot="16200000">
            <a:off x="6156078" y="633726"/>
            <a:ext cx="3541225" cy="543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86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Robinje u antičkom Rimu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zarobljenice u ratu, potomstvo robinja, prodane kao robovi</a:t>
            </a:r>
          </a:p>
          <a:p>
            <a:r>
              <a:rPr lang="hr-HR" dirty="0"/>
              <a:t>kućanski poslovi, posluga u poljoprivredi</a:t>
            </a:r>
          </a:p>
          <a:p>
            <a:r>
              <a:rPr lang="hr-HR" dirty="0"/>
              <a:t>nisu imale pravnu osobnost</a:t>
            </a:r>
          </a:p>
          <a:p>
            <a:r>
              <a:rPr lang="hr-HR" dirty="0"/>
              <a:t>potpuno pod kontrolom vlasnika</a:t>
            </a:r>
          </a:p>
          <a:p>
            <a:r>
              <a:rPr lang="hr-HR" dirty="0"/>
              <a:t>nisu imale pravo glasa ili pristup pravnim procesima</a:t>
            </a:r>
          </a:p>
        </p:txBody>
      </p:sp>
      <p:pic>
        <p:nvPicPr>
          <p:cNvPr id="6" name="Slika 5" descr="Slika na kojoj se prikazuje skeč, Dječja umjetnost, ilustracija, modna ilustracija&#10;&#10;Opis je automatski generiran">
            <a:extLst>
              <a:ext uri="{FF2B5EF4-FFF2-40B4-BE49-F238E27FC236}">
                <a16:creationId xmlns:a16="http://schemas.microsoft.com/office/drawing/2014/main" id="{5D826332-CD74-5D58-7E77-2D0AED987D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6"/>
          <a:stretch/>
        </p:blipFill>
        <p:spPr>
          <a:xfrm>
            <a:off x="8494451" y="2811294"/>
            <a:ext cx="2572384" cy="325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55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5978072" cy="9704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3100" dirty="0"/>
              <a:t>Prodaje žena na osmanskim tržnicama robova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13795" y="1828801"/>
            <a:ext cx="5978072" cy="3866048"/>
          </a:xfrm>
        </p:spPr>
        <p:txBody>
          <a:bodyPr anchor="ctr">
            <a:normAutofit/>
          </a:bodyPr>
          <a:lstStyle/>
          <a:p>
            <a:pPr indent="-305435"/>
            <a:r>
              <a:rPr lang="hr-HR" dirty="0"/>
              <a:t>legalno</a:t>
            </a:r>
            <a:endParaRPr lang="en-US"/>
          </a:p>
          <a:p>
            <a:pPr indent="-305435"/>
            <a:r>
              <a:rPr lang="hr-HR" dirty="0"/>
              <a:t>ratovi i organizirana porobljavanja</a:t>
            </a:r>
            <a:endParaRPr lang="hr-HR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r>
              <a:rPr lang="hr-HR" dirty="0"/>
              <a:t>južna i istočna Europa, Balkan, Kavkaz</a:t>
            </a:r>
            <a:endParaRPr lang="hr-HR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r>
              <a:rPr lang="hr-HR" dirty="0"/>
              <a:t>tržnice</a:t>
            </a:r>
            <a:endParaRPr lang="hr-HR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r>
              <a:rPr lang="hr-HR" dirty="0"/>
              <a:t>cijena im je padala</a:t>
            </a:r>
            <a:endParaRPr lang="hr-HR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r>
              <a:rPr lang="hr-HR" dirty="0"/>
              <a:t>Čerkeskinje, </a:t>
            </a:r>
            <a:r>
              <a:rPr lang="hr-HR" dirty="0" err="1"/>
              <a:t>Sivijke</a:t>
            </a:r>
            <a:r>
              <a:rPr lang="hr-HR" dirty="0"/>
              <a:t>, </a:t>
            </a:r>
            <a:r>
              <a:rPr lang="hr-HR" dirty="0" err="1"/>
              <a:t>Numbijke</a:t>
            </a:r>
            <a:endParaRPr lang="hr-HR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endParaRPr lang="hr-HR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endParaRPr lang="hr-HR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pic>
        <p:nvPicPr>
          <p:cNvPr id="5" name="Slika 4" descr="Slika na kojoj se prikazuje skeč, umjetničko djelo, Ljudsko lice, crtež&#10;&#10;Opis je automatski generiran">
            <a:extLst>
              <a:ext uri="{FF2B5EF4-FFF2-40B4-BE49-F238E27FC236}">
                <a16:creationId xmlns:a16="http://schemas.microsoft.com/office/drawing/2014/main" id="{881B60AF-7C79-3989-92A6-F58936005A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5" r="1893"/>
          <a:stretch/>
        </p:blipFill>
        <p:spPr>
          <a:xfrm>
            <a:off x="7620351" y="10"/>
            <a:ext cx="4571649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BE7827-5B1A-4F37-BF70-19F7C5C6B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7501468" y="1"/>
            <a:ext cx="4690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28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279472" y="609600"/>
            <a:ext cx="5844759" cy="9704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3400"/>
              <a:t>Djevojčica ropkinja u SAD-u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05F23C-C82E-4181-95EA-321F3D891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50" y="1"/>
            <a:ext cx="4966697" cy="6858000"/>
          </a:xfrm>
          <a:prstGeom prst="rect">
            <a:avLst/>
          </a:prstGeom>
        </p:spPr>
      </p:pic>
      <p:pic>
        <p:nvPicPr>
          <p:cNvPr id="5" name="Slika 4" descr="Slika na kojoj se prikazuje skeč, crtež, knjiga, ilustracija&#10;&#10;Opis je automatski generiran">
            <a:extLst>
              <a:ext uri="{FF2B5EF4-FFF2-40B4-BE49-F238E27FC236}">
                <a16:creationId xmlns:a16="http://schemas.microsoft.com/office/drawing/2014/main" id="{48750702-3A09-A7D2-DEE0-31933CF357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" t="1687" r="3094"/>
          <a:stretch/>
        </p:blipFill>
        <p:spPr>
          <a:xfrm>
            <a:off x="817123" y="729573"/>
            <a:ext cx="3696511" cy="5017263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279472" y="1828801"/>
            <a:ext cx="5844760" cy="3866048"/>
          </a:xfrm>
        </p:spPr>
        <p:txBody>
          <a:bodyPr anchor="ctr">
            <a:normAutofit/>
          </a:bodyPr>
          <a:lstStyle/>
          <a:p>
            <a:pPr>
              <a:buClr>
                <a:srgbClr val="93684F"/>
              </a:buClr>
            </a:pPr>
            <a:r>
              <a:rPr lang="hr-HR" dirty="0" err="1"/>
              <a:t>Harriet</a:t>
            </a:r>
            <a:r>
              <a:rPr lang="hr-HR" dirty="0"/>
              <a:t> </a:t>
            </a:r>
            <a:r>
              <a:rPr lang="hr-HR" dirty="0" err="1"/>
              <a:t>Tubman</a:t>
            </a:r>
            <a:r>
              <a:rPr lang="hr-HR" dirty="0"/>
              <a:t> (Crni Mojsije)</a:t>
            </a:r>
            <a:endParaRPr lang="hr-HR"/>
          </a:p>
          <a:p>
            <a:pPr>
              <a:buClr>
                <a:srgbClr val="93684F"/>
              </a:buClr>
            </a:pPr>
            <a:r>
              <a:rPr lang="hr-HR" dirty="0" err="1"/>
              <a:t>Maryland</a:t>
            </a:r>
            <a:endParaRPr lang="hr-HR"/>
          </a:p>
          <a:p>
            <a:pPr>
              <a:buClr>
                <a:srgbClr val="93684F"/>
              </a:buClr>
            </a:pPr>
            <a:r>
              <a:rPr lang="hr-HR" dirty="0"/>
              <a:t>1884.</a:t>
            </a:r>
            <a:endParaRPr lang="hr-HR"/>
          </a:p>
          <a:p>
            <a:pPr>
              <a:buClr>
                <a:srgbClr val="93684F"/>
              </a:buClr>
            </a:pPr>
            <a:r>
              <a:rPr lang="hr-HR" dirty="0"/>
              <a:t>Američki građanski rat</a:t>
            </a:r>
            <a:endParaRPr lang="hr-HR"/>
          </a:p>
          <a:p>
            <a:pPr>
              <a:buClr>
                <a:srgbClr val="93684F"/>
              </a:buClr>
            </a:pPr>
            <a:r>
              <a:rPr lang="hr-HR" dirty="0"/>
              <a:t>New York</a:t>
            </a:r>
            <a:endParaRPr lang="hr-HR"/>
          </a:p>
          <a:p>
            <a:pPr>
              <a:buClr>
                <a:srgbClr val="93684F"/>
              </a:buClr>
            </a:pPr>
            <a:r>
              <a:rPr lang="hr-HR" dirty="0"/>
              <a:t>ravnopravnost i emancipacija žena</a:t>
            </a:r>
            <a:endParaRPr lang="hr-HR"/>
          </a:p>
          <a:p>
            <a:pPr>
              <a:buClr>
                <a:srgbClr val="93684F"/>
              </a:buClr>
            </a:pPr>
            <a:r>
              <a:rPr lang="hr-HR" dirty="0"/>
              <a:t>40000 USD</a:t>
            </a:r>
            <a:endParaRPr lang="hr-HR"/>
          </a:p>
          <a:p>
            <a:pPr>
              <a:buClr>
                <a:srgbClr val="93684F"/>
              </a:buClr>
            </a:pPr>
            <a:r>
              <a:rPr lang="hr-HR" dirty="0"/>
              <a:t>špijun za vojsku unije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491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Djevojčica ropkinja u SAD-u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05435"/>
            <a:r>
              <a:rPr lang="hr-HR" dirty="0"/>
              <a:t>afroameričke djevojčice</a:t>
            </a:r>
            <a:endParaRPr lang="en-US"/>
          </a:p>
          <a:p>
            <a:pPr indent="-305435"/>
            <a:r>
              <a:rPr lang="hr-HR" dirty="0"/>
              <a:t>radile na plantažama ili u kućanstvima gospodara</a:t>
            </a:r>
            <a:endParaRPr lang="hr-HR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r>
              <a:rPr lang="hr-HR" dirty="0"/>
              <a:t>odvojene od obitelji</a:t>
            </a:r>
            <a:endParaRPr lang="hr-HR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r>
              <a:rPr lang="hr-HR" dirty="0"/>
              <a:t>zlostavljanje</a:t>
            </a:r>
            <a:endParaRPr lang="hr-HR" dirty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03597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Škriljevac">
  <a:themeElements>
    <a:clrScheme name="Škriljevac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Škriljevac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Škriljeva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TM04033929[[fn=Škriljevac]]</Template>
  <TotalTime>175</TotalTime>
  <Words>534</Words>
  <Application>Microsoft Office PowerPoint</Application>
  <PresentationFormat>Široki zaslon</PresentationFormat>
  <Paragraphs>100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19" baseType="lpstr">
      <vt:lpstr>Škriljevac</vt:lpstr>
      <vt:lpstr>Žene-robinje tijekom povijesti – povodom Međunarodnog dana ukidanja ropstva</vt:lpstr>
      <vt:lpstr>„Ako je samo jedan čovjek rob, onda su svi ostali građani njegovi gospodari.” John F. Kennedy</vt:lpstr>
      <vt:lpstr>Robovi</vt:lpstr>
      <vt:lpstr>Stara Grčka i Rim</vt:lpstr>
      <vt:lpstr>Starogrčke robinje</vt:lpstr>
      <vt:lpstr>Robinje u antičkom Rimu</vt:lpstr>
      <vt:lpstr>Prodaje žena na osmanskim tržnicama robova</vt:lpstr>
      <vt:lpstr>Djevojčica ropkinja u SAD-u</vt:lpstr>
      <vt:lpstr>Djevojčica ropkinja u SAD-u</vt:lpstr>
      <vt:lpstr>slika ropstva - ruke u okovima</vt:lpstr>
      <vt:lpstr>Poznati romani o ženama - ropkinjama</vt:lpstr>
      <vt:lpstr>Mende Nazer i Damien Lewis,”Robinja”, 2012.</vt:lpstr>
      <vt:lpstr>Veronique Olmi,”Bakhita”</vt:lpstr>
      <vt:lpstr>Gul Irepoglu,”Robinja”(nemoguća ljubav u haremu)</vt:lpstr>
      <vt:lpstr>Hanibal Lucić, ”Robinja”</vt:lpstr>
      <vt:lpstr>Krunoslav Mikulan, ”Robinja, mučenica, ratnica, spasiteljica”</vt:lpstr>
      <vt:lpstr>ZAKLJUČAK</vt:lpstr>
      <vt:lpstr>Hvala na pažnji!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Žene-robinje tijekom povijesti ovjekovječene u medijima i književnosti</dc:title>
  <dc:creator>Microsoftov račun</dc:creator>
  <cp:lastModifiedBy>helenasajda6@gmail.com</cp:lastModifiedBy>
  <cp:revision>139</cp:revision>
  <dcterms:created xsi:type="dcterms:W3CDTF">2023-12-01T07:50:55Z</dcterms:created>
  <dcterms:modified xsi:type="dcterms:W3CDTF">2023-12-05T09:16:12Z</dcterms:modified>
</cp:coreProperties>
</file>