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600200" y="2386800"/>
            <a:ext cx="8991360" cy="7629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00200" y="2386800"/>
            <a:ext cx="8991360" cy="7629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91360" cy="1645560"/>
          </a:xfrm>
          <a:prstGeom prst="rect">
            <a:avLst/>
          </a:prstGeom>
        </p:spPr>
        <p:txBody>
          <a:bodyPr lIns="274320" rIns="274320" tIns="182880" bIns="182880" anchor="ctr" anchorCtr="1">
            <a:normAutofit/>
          </a:bodyPr>
          <a:p>
            <a:pPr algn="ctr">
              <a:lnSpc>
                <a:spcPct val="90000"/>
              </a:lnSpc>
            </a:pPr>
            <a:r>
              <a:rPr b="0" lang="en-US" sz="3800" spc="199" strike="noStrike" cap="all">
                <a:solidFill>
                  <a:srgbClr val="262626"/>
                </a:solidFill>
                <a:latin typeface="Gill Sans MT"/>
              </a:rPr>
              <a:t>Click to edit Master title style</a:t>
            </a:r>
            <a:endParaRPr b="0" lang="en-US" sz="3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7821360" y="6238800"/>
            <a:ext cx="2753280" cy="323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34CC73-1622-4CEB-BCA5-D29C75A30567}" type="datetime">
              <a:rPr b="0" lang="hr-HR" sz="1050" spc="-1" strike="noStrike">
                <a:solidFill>
                  <a:srgbClr val="ffffff"/>
                </a:solidFill>
                <a:latin typeface="Gill Sans MT"/>
              </a:rPr>
              <a:t>10.02.22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600200" y="6236280"/>
            <a:ext cx="5900760" cy="319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0758960" y="6217920"/>
            <a:ext cx="365400" cy="365400"/>
          </a:xfrm>
          <a:prstGeom prst="rect">
            <a:avLst/>
          </a:prstGeom>
        </p:spPr>
        <p:txBody>
          <a:bodyPr lIns="18360" rIns="18360" anchor="ctr">
            <a:noAutofit/>
          </a:bodyPr>
          <a:p>
            <a:pPr algn="ctr">
              <a:lnSpc>
                <a:spcPct val="100000"/>
              </a:lnSpc>
            </a:pPr>
            <a:fld id="{514A7C34-2933-4B71-AE9C-655C2864FFE7}" type="slidenum">
              <a:rPr b="0" lang="hr-HR" sz="1100" spc="-1" strike="noStrike">
                <a:solidFill>
                  <a:srgbClr val="ffffff"/>
                </a:solidFill>
                <a:latin typeface="Gill Sans MT"/>
              </a:rPr>
              <a:t>&lt;number&gt;</a:t>
            </a:fld>
            <a:endParaRPr b="0" lang="hr-HR" sz="11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Gill Sans MT"/>
              </a:rPr>
              <a:t>Kliknite za uređivanje oblika teksta</a:t>
            </a:r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Gill Sans MT"/>
              </a:rPr>
              <a:t>Druga razina konture</a:t>
            </a:r>
            <a:endParaRPr b="0" lang="en-US" sz="1600" spc="-1" strike="noStrike">
              <a:solidFill>
                <a:srgbClr val="ffffff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Gill Sans MT"/>
              </a:rPr>
              <a:t>Treća razina konture</a:t>
            </a:r>
            <a:endParaRPr b="0" lang="en-US" sz="1600" spc="-1" strike="noStrike">
              <a:solidFill>
                <a:srgbClr val="ffffff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Gill Sans MT"/>
              </a:rPr>
              <a:t>Četvrta razina kontura</a:t>
            </a:r>
            <a:endParaRPr b="0" lang="en-US" sz="1600" spc="-1" strike="noStrike">
              <a:solidFill>
                <a:srgbClr val="ffffff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Peta razina kontura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Šesta razina kontura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Sedma razina konture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9200" cy="1188360"/>
          </a:xfrm>
          <a:prstGeom prst="rect">
            <a:avLst/>
          </a:prstGeom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231280" y="2638080"/>
            <a:ext cx="7729200" cy="31017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Click to edit Master text styles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lvl="1" marL="4572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Second level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  <a:p>
            <a:pPr lvl="2" marL="6858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Third level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  <a:p>
            <a:pPr lvl="3" marL="9144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Fourth level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  <a:p>
            <a:pPr lvl="4" marL="11430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Fifth level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821360" y="6238800"/>
            <a:ext cx="2753280" cy="323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B6A4B1-C8A5-4AF8-9740-E22082C44264}" type="datetime">
              <a:rPr b="0" lang="hr-HR" sz="1050" spc="-1" strike="noStrike">
                <a:solidFill>
                  <a:srgbClr val="000000"/>
                </a:solidFill>
                <a:latin typeface="Gill Sans MT"/>
              </a:rPr>
              <a:t>10.02.22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600200" y="6236280"/>
            <a:ext cx="5900760" cy="319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758960" y="6217920"/>
            <a:ext cx="365400" cy="365400"/>
          </a:xfrm>
          <a:prstGeom prst="rect">
            <a:avLst/>
          </a:prstGeom>
        </p:spPr>
        <p:txBody>
          <a:bodyPr lIns="18360" rIns="18360" anchor="ctr">
            <a:noAutofit/>
          </a:bodyPr>
          <a:p>
            <a:pPr algn="ctr">
              <a:lnSpc>
                <a:spcPct val="100000"/>
              </a:lnSpc>
            </a:pPr>
            <a:fld id="{BE4B1432-2D0A-46E0-845B-1B5543CC052F}" type="slidenum">
              <a:rPr b="0" lang="hr-HR" sz="1100" spc="-1" strike="noStrike">
                <a:solidFill>
                  <a:srgbClr val="ffffff"/>
                </a:solidFill>
                <a:latin typeface="Gill Sans MT"/>
              </a:rPr>
              <a:t>&lt;number&gt;</a:t>
            </a:fld>
            <a:endParaRPr b="0" lang="hr-HR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600200" y="2386800"/>
            <a:ext cx="8991360" cy="1645560"/>
          </a:xfrm>
          <a:prstGeom prst="rect">
            <a:avLst/>
          </a:prstGeom>
          <a:solidFill>
            <a:srgbClr val="ffffff"/>
          </a:solidFill>
          <a:ln w="38160">
            <a:solidFill>
              <a:srgbClr val="404040"/>
            </a:solidFill>
            <a:miter/>
          </a:ln>
        </p:spPr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en-US" sz="3800" spc="199" strike="noStrike" cap="all">
                <a:solidFill>
                  <a:srgbClr val="262626"/>
                </a:solidFill>
                <a:latin typeface="Gill Sans MT"/>
              </a:rPr>
              <a:t>Dan VJERSKE SLOBODE</a:t>
            </a:r>
            <a:endParaRPr b="0" lang="en-US" sz="3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695320" y="4352400"/>
            <a:ext cx="6801120" cy="123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hr-HR" sz="3200" spc="-1" strike="noStrike">
                <a:solidFill>
                  <a:srgbClr val="000000"/>
                </a:solidFill>
                <a:latin typeface="Gill Sans MT"/>
              </a:rPr>
              <a:t>3.jgim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hr-HR" sz="3200" spc="-1" strike="noStrike">
                <a:solidFill>
                  <a:srgbClr val="000000"/>
                </a:solidFill>
                <a:latin typeface="Gill Sans MT"/>
              </a:rPr>
              <a:t>Mentor:Kristina Novak, prof.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2231280" y="66924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21.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2768040" y="1994040"/>
            <a:ext cx="6655680" cy="37436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3010320" y="5874480"/>
            <a:ext cx="6171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Kineski vrtići za muslimansku djecu gdje su prisilno odgajana u kineskoj kulturi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2231280" y="62280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21.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2848680" y="1985040"/>
            <a:ext cx="6494040" cy="364608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2848680" y="5938920"/>
            <a:ext cx="64940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Gill Sans MT"/>
              </a:rPr>
              <a:t>Kamp za Rohingya izbjeglice u Bangladeshu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231280" y="964800"/>
            <a:ext cx="7729200" cy="11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Izradili učenici 3. j.gim: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Nino Balog, Stjepan Gubić, Sara Kapelac, Tin Markovčić, Tino Ostrun, Rea Potnešil, Kiara Repka, Lara Sečak, Andrej Šebetić, Lara Špac, Mihael Zdenčanović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600200" y="2386800"/>
            <a:ext cx="8991360" cy="1645560"/>
          </a:xfrm>
          <a:prstGeom prst="rect">
            <a:avLst/>
          </a:prstGeom>
          <a:solidFill>
            <a:srgbClr val="ffffff"/>
          </a:solidFill>
          <a:ln w="38160">
            <a:solidFill>
              <a:srgbClr val="404040"/>
            </a:solidFill>
            <a:miter/>
          </a:ln>
        </p:spPr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en-US" sz="3800" spc="199" strike="noStrike" cap="all">
                <a:solidFill>
                  <a:srgbClr val="262626"/>
                </a:solidFill>
                <a:latin typeface="Gill Sans MT"/>
              </a:rPr>
              <a:t>Kraj</a:t>
            </a:r>
            <a:endParaRPr b="0" lang="en-US" sz="38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231280" y="96480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DAN Vjerske slobode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2231280" y="2638080"/>
            <a:ext cx="7729200" cy="31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S.A.D. – 16.1.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Indija – 14.10.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Hrvatska – 29.1.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Obilježava se u znak sjećanja na približavanje budista i hinduista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Međunarodna udruga za vjersku slobodu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lvl="1" marL="4572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Osnovana 1893.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  <a:p>
            <a:pPr lvl="1" marL="4572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ill Sans MT"/>
              </a:rPr>
              <a:t>Obilježava Dan vjerske slobode posljednju subotu u siječnju</a:t>
            </a:r>
            <a:endParaRPr b="0" lang="en-US" sz="1600" spc="-1" strike="noStrike">
              <a:solidFill>
                <a:srgbClr val="262626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231280" y="67932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tolerancija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2231280" y="2147760"/>
            <a:ext cx="8047800" cy="385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Ivan Pavao II i Dalaj Lama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Zajednička molitva za miru u Asizu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Ivan Pavao ga je pozvao u Vatikan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Neki to smatraju kontroverznim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ill Sans MT"/>
              </a:rPr>
              <a:t>Kineska vlast tjera Dalaj Lamu iz Tibeta kao primjer vjerske netolerancije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22222"/>
                </a:solidFill>
                <a:latin typeface="Gill Sans MT"/>
              </a:rPr>
              <a:t>Poglavar žute sekte tibetskog budizma- nakon smrti Dalaj Lame visoki redovnici kreću u potragu za njegovom reinkarnacijom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22222"/>
                </a:solidFill>
                <a:latin typeface="Gill Sans MT"/>
              </a:rPr>
              <a:t>Svakih 30 godina ponavlja se zajednička molitva pape i Dalaj Lame 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22222"/>
                </a:solidFill>
                <a:latin typeface="Gill Sans MT"/>
              </a:rPr>
              <a:t>Tim susretom obojica pokazuju poštovanje prema drugoj vjeri</a:t>
            </a:r>
            <a:endParaRPr b="0" lang="en-US" sz="1800" spc="-1" strike="noStrike">
              <a:solidFill>
                <a:srgbClr val="262626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152440" y="59544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tolerancija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9" name="Content Placeholder 3" descr=""/>
          <p:cNvPicPr/>
          <p:nvPr/>
        </p:nvPicPr>
        <p:blipFill>
          <a:blip r:embed="rId1"/>
          <a:stretch/>
        </p:blipFill>
        <p:spPr>
          <a:xfrm>
            <a:off x="2918520" y="2252880"/>
            <a:ext cx="6197400" cy="35035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4515840" y="5893200"/>
            <a:ext cx="536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Papa Ivan Pavao II i Dalaj Lama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04600" y="964800"/>
            <a:ext cx="306648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TOLERANCIJA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724680" y="2426400"/>
            <a:ext cx="3226320" cy="4343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ill Sans MT"/>
              </a:rPr>
              <a:t>Bahá’í religija</a:t>
            </a:r>
            <a:endParaRPr b="0" lang="en-US" sz="24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ill Sans MT"/>
              </a:rPr>
              <a:t>Monoteistička religija koja vjeruje da sve religije potječu od istog Boga</a:t>
            </a:r>
            <a:endParaRPr b="0" lang="en-US" sz="24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ill Sans MT"/>
              </a:rPr>
              <a:t>Postoji 12 hramova u cijelom svijetu</a:t>
            </a:r>
            <a:endParaRPr b="0" lang="en-US" sz="2400" spc="-1" strike="noStrike">
              <a:solidFill>
                <a:srgbClr val="262626"/>
              </a:solidFill>
              <a:latin typeface="Gill Sans MT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494240" y="964800"/>
            <a:ext cx="6885000" cy="493632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4657680" y="1128600"/>
            <a:ext cx="6557760" cy="4608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4657680" y="1128600"/>
            <a:ext cx="6557760" cy="4600440"/>
          </a:xfrm>
          <a:prstGeom prst="rect">
            <a:avLst/>
          </a:prstGeom>
          <a:ln>
            <a:noFill/>
          </a:ln>
        </p:spPr>
      </p:pic>
      <p:sp>
        <p:nvSpPr>
          <p:cNvPr id="96" name="CustomShape 5"/>
          <p:cNvSpPr/>
          <p:nvPr/>
        </p:nvSpPr>
        <p:spPr>
          <a:xfrm>
            <a:off x="4657680" y="6065280"/>
            <a:ext cx="621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Hofheim-Langenhain, Njemačka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231280" y="96480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20.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2231280" y="2638080"/>
            <a:ext cx="7729200" cy="310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Kanadske residentalne škole</a:t>
            </a:r>
            <a:endParaRPr b="0" lang="en-US" sz="20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Holokaust</a:t>
            </a:r>
            <a:endParaRPr b="0" lang="en-US" sz="20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Sovjetski Savez</a:t>
            </a:r>
            <a:endParaRPr b="0" lang="en-US" sz="20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Vijetnam 60-ih</a:t>
            </a:r>
            <a:endParaRPr b="0" lang="en-US" sz="20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ill Sans MT"/>
              </a:rPr>
              <a:t>Srebrenica</a:t>
            </a:r>
            <a:endParaRPr b="0" lang="en-US" sz="2000" spc="-1" strike="noStrike">
              <a:solidFill>
                <a:srgbClr val="262626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231280" y="56736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20.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2786760" y="1871640"/>
            <a:ext cx="6618240" cy="411372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2786760" y="6101280"/>
            <a:ext cx="6618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Indijanci u kanadskim školama bili su prisilno odgajani u „zapadnjačkoj kulturi”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231280" y="59724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20.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2829600" y="1912680"/>
            <a:ext cx="6532560" cy="415692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154320" y="6069600"/>
            <a:ext cx="5883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Gill Sans MT"/>
              </a:rPr>
              <a:t>Thích Quảng Đức gori u znak protesta protiv lošeg tretiranja budista u Vijetnamu 1963.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231280" y="96480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rIns="182880" tIns="182880" bIns="18288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800" spc="199" strike="noStrike" cap="all">
                <a:solidFill>
                  <a:srgbClr val="262626"/>
                </a:solidFill>
                <a:latin typeface="Gill Sans MT"/>
              </a:rPr>
              <a:t>VJERSKA NETOLERANCIJA – 21. st.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2231280" y="2638080"/>
            <a:ext cx="7729200" cy="310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ill Sans MT"/>
              </a:rPr>
              <a:t>Kina</a:t>
            </a:r>
            <a:endParaRPr b="0" lang="en-US" sz="2400" spc="-1" strike="noStrike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ill Sans MT"/>
              </a:rPr>
              <a:t>Myanmar</a:t>
            </a:r>
            <a:endParaRPr b="0" lang="en-US" sz="2400" spc="-1" strike="noStrike">
              <a:solidFill>
                <a:srgbClr val="262626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83</TotalTime>
  <Application>LibreOffice/6.2.5.2$Windows_X86_64 LibreOffice_project/1ec314fa52f458adc18c4f025c545a4e8b22c159</Application>
  <Words>274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2022-02-07T07:38:57Z</dcterms:created>
  <dc:creator>B.Nino</dc:creator>
  <dc:description/>
  <dc:language>hr-HR</dc:language>
  <cp:lastModifiedBy/>
  <dcterms:modified xsi:type="dcterms:W3CDTF">2022-02-10T15:40:06Z</dcterms:modified>
  <cp:revision>2</cp:revision>
  <dc:subject/>
  <dc:title>Dan VJERSKE SLOBODE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