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257" r:id="rId2"/>
    <p:sldId id="385" r:id="rId3"/>
    <p:sldId id="293" r:id="rId4"/>
    <p:sldId id="300" r:id="rId5"/>
    <p:sldId id="295" r:id="rId6"/>
    <p:sldId id="303" r:id="rId7"/>
    <p:sldId id="380" r:id="rId8"/>
    <p:sldId id="357" r:id="rId9"/>
    <p:sldId id="321" r:id="rId10"/>
    <p:sldId id="338" r:id="rId11"/>
    <p:sldId id="363" r:id="rId12"/>
    <p:sldId id="326" r:id="rId13"/>
    <p:sldId id="348" r:id="rId14"/>
    <p:sldId id="350" r:id="rId15"/>
    <p:sldId id="383" r:id="rId16"/>
    <p:sldId id="322" r:id="rId17"/>
    <p:sldId id="344" r:id="rId18"/>
    <p:sldId id="384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000099"/>
    <a:srgbClr val="FFFF85"/>
    <a:srgbClr val="4FFFFF"/>
    <a:srgbClr val="CCFFFF"/>
    <a:srgbClr val="00CC00"/>
    <a:srgbClr val="99CCFF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5" autoAdjust="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51D65-C345-4CFD-906D-78FBD01EA8E2}" type="datetimeFigureOut">
              <a:rPr lang="hr-HR" smtClean="0"/>
              <a:pPr/>
              <a:t>28.5.2020.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5471A-1B0C-4012-AE83-FD99BBB650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37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144C-15AB-479C-BC0C-3B1EB9AF1757}" type="datetimeFigureOut">
              <a:rPr lang="sr-Latn-CS" smtClean="0"/>
              <a:pPr/>
              <a:t>28.5.2020.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C64-BCBD-4B1A-B35B-94A8E72700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144C-15AB-479C-BC0C-3B1EB9AF1757}" type="datetimeFigureOut">
              <a:rPr lang="sr-Latn-CS" smtClean="0"/>
              <a:pPr/>
              <a:t>28.5.2020.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C64-BCBD-4B1A-B35B-94A8E72700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144C-15AB-479C-BC0C-3B1EB9AF1757}" type="datetimeFigureOut">
              <a:rPr lang="sr-Latn-CS" smtClean="0"/>
              <a:pPr/>
              <a:t>28.5.2020.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C64-BCBD-4B1A-B35B-94A8E72700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144C-15AB-479C-BC0C-3B1EB9AF1757}" type="datetimeFigureOut">
              <a:rPr lang="sr-Latn-CS" smtClean="0"/>
              <a:pPr/>
              <a:t>28.5.2020.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C64-BCBD-4B1A-B35B-94A8E72700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144C-15AB-479C-BC0C-3B1EB9AF1757}" type="datetimeFigureOut">
              <a:rPr lang="sr-Latn-CS" smtClean="0"/>
              <a:pPr/>
              <a:t>28.5.2020.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C64-BCBD-4B1A-B35B-94A8E72700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144C-15AB-479C-BC0C-3B1EB9AF1757}" type="datetimeFigureOut">
              <a:rPr lang="sr-Latn-CS" smtClean="0"/>
              <a:pPr/>
              <a:t>28.5.2020.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C64-BCBD-4B1A-B35B-94A8E72700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144C-15AB-479C-BC0C-3B1EB9AF1757}" type="datetimeFigureOut">
              <a:rPr lang="sr-Latn-CS" smtClean="0"/>
              <a:pPr/>
              <a:t>28.5.2020.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C64-BCBD-4B1A-B35B-94A8E72700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144C-15AB-479C-BC0C-3B1EB9AF1757}" type="datetimeFigureOut">
              <a:rPr lang="sr-Latn-CS" smtClean="0"/>
              <a:pPr/>
              <a:t>28.5.2020.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C64-BCBD-4B1A-B35B-94A8E72700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144C-15AB-479C-BC0C-3B1EB9AF1757}" type="datetimeFigureOut">
              <a:rPr lang="sr-Latn-CS" smtClean="0"/>
              <a:pPr/>
              <a:t>28.5.2020.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C64-BCBD-4B1A-B35B-94A8E72700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144C-15AB-479C-BC0C-3B1EB9AF1757}" type="datetimeFigureOut">
              <a:rPr lang="sr-Latn-CS" smtClean="0"/>
              <a:pPr/>
              <a:t>28.5.2020.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C64-BCBD-4B1A-B35B-94A8E72700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144C-15AB-479C-BC0C-3B1EB9AF1757}" type="datetimeFigureOut">
              <a:rPr lang="sr-Latn-CS" smtClean="0"/>
              <a:pPr/>
              <a:t>28.5.2020.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C64-BCBD-4B1A-B35B-94A8E72700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3144C-15AB-479C-BC0C-3B1EB9AF1757}" type="datetimeFigureOut">
              <a:rPr lang="sr-Latn-CS" smtClean="0"/>
              <a:pPr/>
              <a:t>28.5.2020.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46C64-BCBD-4B1A-B35B-94A8E72700A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vvo.hr/" TargetMode="External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s-ikrsnjavoga-nasice.skole.h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studij.h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ncvvo.hr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67544" y="404664"/>
            <a:ext cx="80088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dirty="0">
                <a:solidFill>
                  <a:schemeClr val="bg1"/>
                </a:solidFill>
                <a:latin typeface="Berlin Sans FB Demi" pitchFamily="34" charset="0"/>
              </a:rPr>
              <a:t>D R Ž A V N A   </a:t>
            </a:r>
          </a:p>
          <a:p>
            <a:pPr algn="ctr"/>
            <a:r>
              <a:rPr lang="hr-HR" sz="7200" dirty="0">
                <a:solidFill>
                  <a:schemeClr val="bg1"/>
                </a:solidFill>
                <a:latin typeface="Berlin Sans FB Demi" pitchFamily="34" charset="0"/>
              </a:rPr>
              <a:t>M A T U R A   </a:t>
            </a:r>
          </a:p>
          <a:p>
            <a:pPr algn="ctr"/>
            <a:r>
              <a:rPr lang="hr-HR" sz="7200" dirty="0">
                <a:solidFill>
                  <a:schemeClr val="bg1"/>
                </a:solidFill>
                <a:latin typeface="Berlin Sans FB Demi" pitchFamily="34" charset="0"/>
              </a:rPr>
              <a:t>2020.</a:t>
            </a:r>
          </a:p>
        </p:txBody>
      </p:sp>
      <p:pic>
        <p:nvPicPr>
          <p:cNvPr id="249858" name="Picture 2" descr="http://www.ss-prva-tehnicka-tesla-zg.skole.hr/frontend/images/ncvv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3319" y="4149080"/>
            <a:ext cx="2937362" cy="1166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/>
          <p:cNvGraphicFramePr>
            <a:graphicFrameLocks noGrp="1"/>
          </p:cNvGraphicFramePr>
          <p:nvPr/>
        </p:nvGraphicFramePr>
        <p:xfrm>
          <a:off x="0" y="642918"/>
          <a:ext cx="9144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LISTA PRIORITETA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UNUTAR UPISNE KVOTE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OSTVARUJE PRAVO UPISA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90">
                <a:tc>
                  <a:txBody>
                    <a:bodyPr/>
                    <a:lstStyle/>
                    <a:p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1. MEDICINA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>
                          <a:solidFill>
                            <a:srgbClr val="FF0000"/>
                          </a:solidFill>
                        </a:rPr>
                        <a:t>__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2. FARMACIJA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>
                          <a:solidFill>
                            <a:srgbClr val="FF0000"/>
                          </a:solidFill>
                        </a:rPr>
                        <a:t>__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3. PRAVO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4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4. EKONOMIJA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5. KEM.</a:t>
                      </a:r>
                      <a:r>
                        <a:rPr lang="hr-HR" sz="3200" b="1" baseline="0" dirty="0">
                          <a:solidFill>
                            <a:schemeClr val="bg1"/>
                          </a:solidFill>
                        </a:rPr>
                        <a:t> INŽENJ.</a:t>
                      </a:r>
                      <a:endParaRPr lang="hr-H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6. ARHITEKTURA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7072330" y="3143248"/>
            <a:ext cx="8687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4400" b="1" dirty="0"/>
              <a:t>DA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275699"/>
              </p:ext>
            </p:extLst>
          </p:nvPr>
        </p:nvGraphicFramePr>
        <p:xfrm>
          <a:off x="0" y="318362"/>
          <a:ext cx="9144000" cy="6423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6501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LISTA PRIORITETA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UNUTAR UPISNE KVOTE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OSTVARUJE PRAVO UPISA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701">
                <a:tc>
                  <a:txBody>
                    <a:bodyPr/>
                    <a:lstStyle/>
                    <a:p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1. MEDICINA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>
                          <a:solidFill>
                            <a:srgbClr val="FF0000"/>
                          </a:solidFill>
                        </a:rPr>
                        <a:t>__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2. FARMACIJA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000" b="1" dirty="0">
                          <a:solidFill>
                            <a:srgbClr val="FF0000"/>
                          </a:solidFill>
                        </a:rPr>
                        <a:t>__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3. ARHITEKTURA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4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4. PRAVO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5. EKONOMIJA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6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6. KEM.</a:t>
                      </a:r>
                      <a:r>
                        <a:rPr lang="hr-HR" sz="3200" b="1" baseline="0" dirty="0">
                          <a:solidFill>
                            <a:schemeClr val="bg1"/>
                          </a:solidFill>
                        </a:rPr>
                        <a:t> INŽENJ.</a:t>
                      </a:r>
                      <a:endParaRPr lang="hr-HR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7072330" y="3140968"/>
            <a:ext cx="86876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4400" b="1" dirty="0"/>
              <a:t>DA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44510FC0-FDFE-49C5-89D7-0492C5A32821}"/>
              </a:ext>
            </a:extLst>
          </p:cNvPr>
          <p:cNvCxnSpPr>
            <a:cxnSpLocks/>
          </p:cNvCxnSpPr>
          <p:nvPr/>
        </p:nvCxnSpPr>
        <p:spPr>
          <a:xfrm flipV="1">
            <a:off x="2915816" y="3573016"/>
            <a:ext cx="0" cy="2700294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AE91D1D4-F9E6-4820-AA06-46FB86195070}"/>
              </a:ext>
            </a:extLst>
          </p:cNvPr>
          <p:cNvCxnSpPr>
            <a:cxnSpLocks/>
          </p:cNvCxnSpPr>
          <p:nvPr/>
        </p:nvCxnSpPr>
        <p:spPr>
          <a:xfrm>
            <a:off x="1763688" y="3573016"/>
            <a:ext cx="0" cy="110774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285984" y="428604"/>
            <a:ext cx="4891660" cy="646331"/>
          </a:xfrm>
          <a:prstGeom prst="rect">
            <a:avLst/>
          </a:prstGeom>
          <a:solidFill>
            <a:srgbClr val="66FFCC"/>
          </a:solidFill>
        </p:spPr>
        <p:txBody>
          <a:bodyPr wrap="none" rtlCol="0">
            <a:spAutoFit/>
          </a:bodyPr>
          <a:lstStyle/>
          <a:p>
            <a:r>
              <a:rPr lang="hr-HR" sz="3600" b="1" u="sng" dirty="0"/>
              <a:t>DVOPREDMETNI STUDIJI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2143116"/>
            <a:ext cx="925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                          Geografija </a:t>
            </a:r>
            <a:r>
              <a:rPr lang="hr-HR" sz="2800" b="1" dirty="0"/>
              <a:t>(</a:t>
            </a:r>
            <a:r>
              <a:rPr lang="hr-HR" sz="2800" b="1" dirty="0" err="1"/>
              <a:t>dvopredmetni</a:t>
            </a:r>
            <a:r>
              <a:rPr lang="hr-HR" sz="2800" b="1" dirty="0"/>
              <a:t>)</a:t>
            </a:r>
          </a:p>
          <a:p>
            <a:r>
              <a:rPr lang="hr-HR" sz="2800" b="1" dirty="0"/>
              <a:t>                                   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79512" y="1412776"/>
            <a:ext cx="886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</a:rPr>
              <a:t>                         1 studijski program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571604" y="3429001"/>
            <a:ext cx="75723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                  </a:t>
            </a:r>
            <a:endParaRPr lang="hr-HR" b="1" dirty="0"/>
          </a:p>
          <a:p>
            <a:r>
              <a:rPr lang="hr-HR" b="1" dirty="0"/>
              <a:t>                    </a:t>
            </a:r>
            <a:r>
              <a:rPr lang="hr-HR" sz="3600" b="1" dirty="0"/>
              <a:t>Povijest </a:t>
            </a:r>
            <a:r>
              <a:rPr lang="hr-HR" sz="2800" b="1" dirty="0"/>
              <a:t>(</a:t>
            </a:r>
            <a:r>
              <a:rPr lang="hr-HR" sz="2800" b="1" dirty="0" err="1"/>
              <a:t>dvopredmetni</a:t>
            </a:r>
            <a:r>
              <a:rPr lang="hr-HR" sz="2800" b="1" dirty="0"/>
              <a:t>)</a:t>
            </a:r>
          </a:p>
          <a:p>
            <a:r>
              <a:rPr lang="hr-HR" sz="3600" b="1" dirty="0"/>
              <a:t>          Pedagogija </a:t>
            </a:r>
            <a:r>
              <a:rPr lang="hr-HR" sz="2800" b="1" dirty="0"/>
              <a:t>(</a:t>
            </a:r>
            <a:r>
              <a:rPr lang="hr-HR" sz="2800" b="1" dirty="0" err="1"/>
              <a:t>dvopredmetni</a:t>
            </a:r>
            <a:r>
              <a:rPr lang="hr-HR" sz="2800" b="1" dirty="0"/>
              <a:t>)</a:t>
            </a:r>
          </a:p>
          <a:p>
            <a:r>
              <a:rPr lang="hr-HR" sz="3600" b="1" dirty="0"/>
              <a:t>          Filozofija </a:t>
            </a:r>
            <a:r>
              <a:rPr lang="hr-HR" sz="2800" b="1" dirty="0"/>
              <a:t>(</a:t>
            </a:r>
            <a:r>
              <a:rPr lang="hr-HR" sz="2800" b="1" dirty="0" err="1"/>
              <a:t>dvopredmetni</a:t>
            </a:r>
            <a:r>
              <a:rPr lang="hr-HR" sz="2800" b="1" dirty="0"/>
              <a:t>)</a:t>
            </a:r>
          </a:p>
          <a:p>
            <a:r>
              <a:rPr lang="hr-HR" sz="3600" b="1" dirty="0"/>
              <a:t>          </a:t>
            </a:r>
            <a:r>
              <a:rPr lang="hr-HR" sz="3600" b="1" dirty="0" err="1"/>
              <a:t>Pov</a:t>
            </a:r>
            <a:r>
              <a:rPr lang="hr-HR" sz="3600" b="1" dirty="0"/>
              <a:t>. umjet.</a:t>
            </a:r>
            <a:r>
              <a:rPr lang="hr-HR" sz="2800" b="1" dirty="0"/>
              <a:t>(</a:t>
            </a:r>
            <a:r>
              <a:rPr lang="hr-HR" sz="2800" b="1" dirty="0" err="1"/>
              <a:t>dvopredmetni</a:t>
            </a:r>
            <a:r>
              <a:rPr lang="hr-HR" sz="2800" b="1" dirty="0"/>
              <a:t>)</a:t>
            </a:r>
            <a:r>
              <a:rPr lang="hr-HR" sz="3600" b="1" dirty="0"/>
              <a:t>…</a:t>
            </a:r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714612" y="2786058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Anglistika</a:t>
            </a:r>
            <a:r>
              <a:rPr lang="hr-HR" sz="2800" b="1" dirty="0"/>
              <a:t>(</a:t>
            </a:r>
            <a:r>
              <a:rPr lang="hr-HR" sz="2800" b="1" dirty="0" err="1"/>
              <a:t>dvopredmetni</a:t>
            </a:r>
            <a:r>
              <a:rPr lang="hr-HR" sz="2800" b="1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339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05483"/>
              </p:ext>
            </p:extLst>
          </p:nvPr>
        </p:nvGraphicFramePr>
        <p:xfrm>
          <a:off x="28237" y="1251772"/>
          <a:ext cx="6774202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LISTA PRIORITETA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UNUTAR </a:t>
                      </a:r>
                    </a:p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UP. KVOTE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90">
                <a:tc>
                  <a:txBody>
                    <a:bodyPr/>
                    <a:lstStyle/>
                    <a:p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1. Povijest (</a:t>
                      </a:r>
                      <a:r>
                        <a:rPr lang="hr-HR" sz="3200" b="1" dirty="0" err="1">
                          <a:solidFill>
                            <a:srgbClr val="4FFFFF"/>
                          </a:solidFill>
                        </a:rPr>
                        <a:t>dvopredm</a:t>
                      </a:r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.)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2. PRAVO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3. EKONOMIJA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4. KEM.</a:t>
                      </a:r>
                      <a:r>
                        <a:rPr lang="hr-HR" sz="3200" b="1" baseline="0" dirty="0">
                          <a:solidFill>
                            <a:schemeClr val="bg1"/>
                          </a:solidFill>
                        </a:rPr>
                        <a:t> INŽENJ.</a:t>
                      </a:r>
                      <a:endParaRPr lang="hr-H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5. Engleski</a:t>
                      </a:r>
                      <a:r>
                        <a:rPr lang="hr-HR" sz="3200" b="1" baseline="0" dirty="0">
                          <a:solidFill>
                            <a:srgbClr val="4FFFFF"/>
                          </a:solidFill>
                        </a:rPr>
                        <a:t> (</a:t>
                      </a:r>
                      <a:r>
                        <a:rPr lang="hr-HR" sz="3200" b="1" baseline="0" dirty="0" err="1">
                          <a:solidFill>
                            <a:srgbClr val="4FFFFF"/>
                          </a:solidFill>
                        </a:rPr>
                        <a:t>dvopredm</a:t>
                      </a:r>
                      <a:r>
                        <a:rPr lang="hr-HR" sz="3200" b="1" baseline="0" dirty="0">
                          <a:solidFill>
                            <a:srgbClr val="4FFFFF"/>
                          </a:solidFill>
                        </a:rPr>
                        <a:t>.)</a:t>
                      </a:r>
                      <a:endParaRPr lang="hr-HR" sz="3200" b="1" dirty="0">
                        <a:solidFill>
                          <a:srgbClr val="4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6. Filozofija</a:t>
                      </a:r>
                      <a:r>
                        <a:rPr lang="hr-HR" sz="3200" b="1" baseline="0" dirty="0">
                          <a:solidFill>
                            <a:srgbClr val="4FFFFF"/>
                          </a:solidFill>
                        </a:rPr>
                        <a:t> (</a:t>
                      </a:r>
                      <a:r>
                        <a:rPr lang="hr-HR" sz="3200" b="1" baseline="0" dirty="0" err="1">
                          <a:solidFill>
                            <a:srgbClr val="4FFFFF"/>
                          </a:solidFill>
                        </a:rPr>
                        <a:t>dvopred</a:t>
                      </a:r>
                      <a:r>
                        <a:rPr lang="hr-HR" sz="3200" b="1" baseline="0" dirty="0">
                          <a:solidFill>
                            <a:srgbClr val="4FFFFF"/>
                          </a:solidFill>
                        </a:rPr>
                        <a:t>.)</a:t>
                      </a:r>
                      <a:endParaRPr lang="hr-HR" sz="3200" b="1" dirty="0">
                        <a:solidFill>
                          <a:srgbClr val="4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6929454" y="1571612"/>
            <a:ext cx="2017349" cy="1200329"/>
          </a:xfrm>
          <a:prstGeom prst="rect">
            <a:avLst/>
          </a:prstGeom>
          <a:solidFill>
            <a:srgbClr val="4FFFFF"/>
          </a:solidFill>
        </p:spPr>
        <p:txBody>
          <a:bodyPr wrap="square" rtlCol="0">
            <a:spAutoFit/>
          </a:bodyPr>
          <a:lstStyle/>
          <a:p>
            <a:r>
              <a:rPr lang="hr-HR" sz="3600" b="1" dirty="0"/>
              <a:t>(1+5)/2=3. želja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868144" y="2996952"/>
            <a:ext cx="7461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3600" b="1" dirty="0"/>
              <a:t>DA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C91A519-BD7B-4B57-B6C7-5B96A219C953}"/>
              </a:ext>
            </a:extLst>
          </p:cNvPr>
          <p:cNvSpPr txBox="1"/>
          <p:nvPr/>
        </p:nvSpPr>
        <p:spPr>
          <a:xfrm>
            <a:off x="444865" y="89348"/>
            <a:ext cx="635757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</a:rPr>
              <a:t>Nepravilan poredak dvopredmetnih </a:t>
            </a:r>
          </a:p>
          <a:p>
            <a:r>
              <a:rPr lang="hr-HR" sz="3200" b="1" dirty="0">
                <a:solidFill>
                  <a:srgbClr val="C00000"/>
                </a:solidFill>
              </a:rPr>
              <a:t>studijskih programa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55983"/>
              </p:ext>
            </p:extLst>
          </p:nvPr>
        </p:nvGraphicFramePr>
        <p:xfrm>
          <a:off x="956003" y="1224488"/>
          <a:ext cx="6774202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LISTA PRIORITETA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UNUTAR </a:t>
                      </a:r>
                    </a:p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UP. KVOTE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90">
                <a:tc>
                  <a:txBody>
                    <a:bodyPr/>
                    <a:lstStyle/>
                    <a:p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1. Povijest (</a:t>
                      </a:r>
                      <a:r>
                        <a:rPr lang="hr-HR" sz="3200" b="1" dirty="0" err="1">
                          <a:solidFill>
                            <a:srgbClr val="4FFFFF"/>
                          </a:solidFill>
                        </a:rPr>
                        <a:t>dvopredm</a:t>
                      </a:r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.)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b="1" dirty="0">
                          <a:solidFill>
                            <a:srgbClr val="66FF66"/>
                          </a:solidFill>
                        </a:rPr>
                        <a:t>     +</a:t>
                      </a:r>
                      <a:r>
                        <a:rPr lang="hr-HR" sz="4000" b="1" dirty="0"/>
                        <a:t>DA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2. Engleski</a:t>
                      </a:r>
                      <a:r>
                        <a:rPr lang="hr-HR" sz="3200" b="1" baseline="0" dirty="0">
                          <a:solidFill>
                            <a:srgbClr val="4FFFFF"/>
                          </a:solidFill>
                        </a:rPr>
                        <a:t> (</a:t>
                      </a:r>
                      <a:r>
                        <a:rPr lang="hr-HR" sz="3200" b="1" baseline="0" dirty="0" err="1">
                          <a:solidFill>
                            <a:srgbClr val="4FFFFF"/>
                          </a:solidFill>
                        </a:rPr>
                        <a:t>dvopredm</a:t>
                      </a:r>
                      <a:r>
                        <a:rPr lang="hr-HR" sz="3200" b="1" baseline="0" dirty="0">
                          <a:solidFill>
                            <a:srgbClr val="4FFFFF"/>
                          </a:solidFill>
                        </a:rPr>
                        <a:t>.)</a:t>
                      </a:r>
                      <a:endParaRPr lang="hr-HR" sz="3200" b="1" dirty="0">
                        <a:solidFill>
                          <a:srgbClr val="4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3. Filozofija</a:t>
                      </a:r>
                      <a:r>
                        <a:rPr lang="hr-HR" sz="3200" b="1" baseline="0" dirty="0">
                          <a:solidFill>
                            <a:srgbClr val="4FFFFF"/>
                          </a:solidFill>
                        </a:rPr>
                        <a:t> (</a:t>
                      </a:r>
                      <a:r>
                        <a:rPr lang="hr-HR" sz="3200" b="1" baseline="0" dirty="0" err="1">
                          <a:solidFill>
                            <a:srgbClr val="4FFFFF"/>
                          </a:solidFill>
                        </a:rPr>
                        <a:t>dvopred</a:t>
                      </a:r>
                      <a:r>
                        <a:rPr lang="hr-HR" sz="3200" b="1" baseline="0" dirty="0">
                          <a:solidFill>
                            <a:srgbClr val="4FFFFF"/>
                          </a:solidFill>
                        </a:rPr>
                        <a:t>.)</a:t>
                      </a:r>
                      <a:endParaRPr lang="hr-HR" sz="3200" b="1" dirty="0">
                        <a:solidFill>
                          <a:srgbClr val="4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4. PRAVO</a:t>
                      </a:r>
                      <a:endParaRPr lang="hr-HR" sz="3200" b="1" dirty="0">
                        <a:solidFill>
                          <a:srgbClr val="4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5. EKONOMIJA</a:t>
                      </a:r>
                      <a:endParaRPr lang="hr-HR" sz="3200" b="1" dirty="0">
                        <a:solidFill>
                          <a:srgbClr val="4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6. KEM.</a:t>
                      </a:r>
                      <a:r>
                        <a:rPr lang="hr-HR" sz="3200" b="1" baseline="0" dirty="0">
                          <a:solidFill>
                            <a:schemeClr val="bg1"/>
                          </a:solidFill>
                        </a:rPr>
                        <a:t> INŽENJ.</a:t>
                      </a:r>
                      <a:endParaRPr lang="hr-H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6732240" y="2276872"/>
            <a:ext cx="7461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3600" b="1" dirty="0"/>
              <a:t>DA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6732240" y="3019674"/>
            <a:ext cx="7461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3600" b="1" dirty="0"/>
              <a:t>DA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BAF42B1-6DC3-4C5D-AB93-CA11E6156D26}"/>
              </a:ext>
            </a:extLst>
          </p:cNvPr>
          <p:cNvSpPr txBox="1"/>
          <p:nvPr/>
        </p:nvSpPr>
        <p:spPr>
          <a:xfrm>
            <a:off x="956003" y="147270"/>
            <a:ext cx="7689669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</a:rPr>
              <a:t>Pravilan poredak dvopredmetnih </a:t>
            </a:r>
          </a:p>
          <a:p>
            <a:r>
              <a:rPr lang="hr-HR" sz="3200" b="1" dirty="0">
                <a:solidFill>
                  <a:srgbClr val="C00000"/>
                </a:solidFill>
              </a:rPr>
              <a:t>studijskih programa </a:t>
            </a:r>
            <a:r>
              <a:rPr lang="hr-HR" sz="3200" dirty="0"/>
              <a:t>(pravo upisa </a:t>
            </a:r>
            <a:r>
              <a:rPr lang="hr-HR" sz="3200" dirty="0" err="1"/>
              <a:t>pov</a:t>
            </a:r>
            <a:r>
              <a:rPr lang="hr-HR" sz="3200" dirty="0"/>
              <a:t>. i eng.)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53450"/>
              </p:ext>
            </p:extLst>
          </p:nvPr>
        </p:nvGraphicFramePr>
        <p:xfrm>
          <a:off x="956003" y="1224488"/>
          <a:ext cx="6774202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LISTA PRIORITETA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UNUTAR </a:t>
                      </a:r>
                    </a:p>
                    <a:p>
                      <a:pPr algn="ctr"/>
                      <a:r>
                        <a:rPr lang="hr-HR" sz="3200" dirty="0">
                          <a:solidFill>
                            <a:srgbClr val="FFFF00"/>
                          </a:solidFill>
                        </a:rPr>
                        <a:t>UP. KVOTE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90">
                <a:tc>
                  <a:txBody>
                    <a:bodyPr/>
                    <a:lstStyle/>
                    <a:p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1. Povijest (</a:t>
                      </a:r>
                      <a:r>
                        <a:rPr lang="hr-HR" sz="3200" b="1" dirty="0" err="1">
                          <a:solidFill>
                            <a:srgbClr val="4FFFFF"/>
                          </a:solidFill>
                        </a:rPr>
                        <a:t>dvopredm</a:t>
                      </a:r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.)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b="1" dirty="0">
                          <a:solidFill>
                            <a:srgbClr val="66FF66"/>
                          </a:solidFill>
                        </a:rPr>
                        <a:t>     +</a:t>
                      </a:r>
                      <a:r>
                        <a:rPr lang="hr-HR" sz="4000" b="1" dirty="0"/>
                        <a:t>DA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2. Engleski</a:t>
                      </a:r>
                      <a:r>
                        <a:rPr lang="hr-HR" sz="3200" b="1" baseline="0" dirty="0">
                          <a:solidFill>
                            <a:srgbClr val="4FFFFF"/>
                          </a:solidFill>
                        </a:rPr>
                        <a:t> (</a:t>
                      </a:r>
                      <a:r>
                        <a:rPr lang="hr-HR" sz="3200" b="1" baseline="0" dirty="0" err="1">
                          <a:solidFill>
                            <a:srgbClr val="4FFFFF"/>
                          </a:solidFill>
                        </a:rPr>
                        <a:t>dvopredm</a:t>
                      </a:r>
                      <a:r>
                        <a:rPr lang="hr-HR" sz="3200" b="1" baseline="0" dirty="0">
                          <a:solidFill>
                            <a:srgbClr val="4FFFFF"/>
                          </a:solidFill>
                        </a:rPr>
                        <a:t>.)</a:t>
                      </a:r>
                      <a:endParaRPr lang="hr-HR" sz="3200" b="1" dirty="0">
                        <a:solidFill>
                          <a:srgbClr val="4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b="1" dirty="0">
                          <a:solidFill>
                            <a:srgbClr val="FF0000"/>
                          </a:solidFill>
                        </a:rPr>
                        <a:t>__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rgbClr val="4FFFFF"/>
                          </a:solidFill>
                        </a:rPr>
                        <a:t>3. Filozofija</a:t>
                      </a:r>
                      <a:r>
                        <a:rPr lang="hr-HR" sz="3200" b="1" baseline="0" dirty="0">
                          <a:solidFill>
                            <a:srgbClr val="4FFFFF"/>
                          </a:solidFill>
                        </a:rPr>
                        <a:t> (</a:t>
                      </a:r>
                      <a:r>
                        <a:rPr lang="hr-HR" sz="3200" b="1" baseline="0" dirty="0" err="1">
                          <a:solidFill>
                            <a:srgbClr val="4FFFFF"/>
                          </a:solidFill>
                        </a:rPr>
                        <a:t>dvopred</a:t>
                      </a:r>
                      <a:r>
                        <a:rPr lang="hr-HR" sz="3200" b="1" baseline="0" dirty="0">
                          <a:solidFill>
                            <a:srgbClr val="4FFFFF"/>
                          </a:solidFill>
                        </a:rPr>
                        <a:t>.)</a:t>
                      </a:r>
                      <a:endParaRPr lang="hr-HR" sz="3200" b="1" dirty="0">
                        <a:solidFill>
                          <a:srgbClr val="4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4. PRAVO</a:t>
                      </a:r>
                      <a:endParaRPr lang="hr-HR" sz="3200" b="1" dirty="0">
                        <a:solidFill>
                          <a:srgbClr val="4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5. EKONOMIJA</a:t>
                      </a:r>
                      <a:endParaRPr lang="hr-HR" sz="3200" b="1" dirty="0">
                        <a:solidFill>
                          <a:srgbClr val="4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b="1" dirty="0">
                          <a:solidFill>
                            <a:schemeClr val="bg1"/>
                          </a:solidFill>
                        </a:rPr>
                        <a:t>6. KEM.</a:t>
                      </a:r>
                      <a:r>
                        <a:rPr lang="hr-HR" sz="3200" b="1" baseline="0" dirty="0">
                          <a:solidFill>
                            <a:schemeClr val="bg1"/>
                          </a:solidFill>
                        </a:rPr>
                        <a:t> INŽENJ.</a:t>
                      </a:r>
                      <a:endParaRPr lang="hr-H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400" b="1" dirty="0">
                          <a:solidFill>
                            <a:srgbClr val="66FF66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6732240" y="2276872"/>
            <a:ext cx="7461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3600" b="1" dirty="0"/>
              <a:t>DA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6732240" y="3789040"/>
            <a:ext cx="7461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3600" b="1" dirty="0"/>
              <a:t>DA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BAF42B1-6DC3-4C5D-AB93-CA11E6156D26}"/>
              </a:ext>
            </a:extLst>
          </p:cNvPr>
          <p:cNvSpPr txBox="1"/>
          <p:nvPr/>
        </p:nvSpPr>
        <p:spPr>
          <a:xfrm>
            <a:off x="956003" y="147270"/>
            <a:ext cx="7398820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</a:rPr>
              <a:t>Pravilan poredak dvopredmetnih </a:t>
            </a:r>
          </a:p>
          <a:p>
            <a:r>
              <a:rPr lang="hr-HR" sz="3200" b="1" dirty="0">
                <a:solidFill>
                  <a:srgbClr val="C00000"/>
                </a:solidFill>
              </a:rPr>
              <a:t>studijskih programa </a:t>
            </a:r>
            <a:r>
              <a:rPr lang="hr-HR" sz="3200" dirty="0"/>
              <a:t>(pravo upisa </a:t>
            </a:r>
            <a:r>
              <a:rPr lang="hr-HR" sz="3200" dirty="0" err="1"/>
              <a:t>pov</a:t>
            </a:r>
            <a:r>
              <a:rPr lang="hr-HR" sz="3200" dirty="0"/>
              <a:t>. i </a:t>
            </a:r>
            <a:r>
              <a:rPr lang="hr-HR" sz="3200" dirty="0" err="1"/>
              <a:t>fil</a:t>
            </a:r>
            <a:r>
              <a:rPr lang="hr-HR" sz="32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48853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83077" y="211543"/>
            <a:ext cx="873510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hr-HR" sz="3600" b="1" dirty="0">
                <a:solidFill>
                  <a:prstClr val="black"/>
                </a:solidFill>
              </a:rPr>
              <a:t>   Kontinuirano pratiti sve informacije koje se </a:t>
            </a:r>
          </a:p>
          <a:p>
            <a:pPr lvl="0"/>
            <a:r>
              <a:rPr lang="hr-HR" sz="3600" b="1" dirty="0">
                <a:solidFill>
                  <a:prstClr val="black"/>
                </a:solidFill>
              </a:rPr>
              <a:t>    objavljuju na službenim stranicama: 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D65E4A8-0244-4449-B00C-FE8F9C759210}"/>
              </a:ext>
            </a:extLst>
          </p:cNvPr>
          <p:cNvSpPr txBox="1"/>
          <p:nvPr/>
        </p:nvSpPr>
        <p:spPr>
          <a:xfrm>
            <a:off x="239117" y="2393331"/>
            <a:ext cx="435972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3200" b="1" u="sng" dirty="0">
                <a:solidFill>
                  <a:schemeClr val="bg1"/>
                </a:solidFill>
                <a:hlinkClick r:id="rId2"/>
              </a:rPr>
              <a:t>www.postani-student.hr</a:t>
            </a:r>
            <a:endParaRPr lang="hr-HR" sz="32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F3B4F16-544C-455D-9F12-BF0BAA236E9C}"/>
              </a:ext>
            </a:extLst>
          </p:cNvPr>
          <p:cNvSpPr/>
          <p:nvPr/>
        </p:nvSpPr>
        <p:spPr>
          <a:xfrm>
            <a:off x="183077" y="5397768"/>
            <a:ext cx="420993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r-HR" sz="3200" b="1" dirty="0">
                <a:hlinkClick r:id="rId3"/>
              </a:rPr>
              <a:t>https://www.ncvvo.hr</a:t>
            </a:r>
            <a:r>
              <a:rPr lang="hr-HR" sz="3600" b="1" dirty="0">
                <a:hlinkClick r:id="rId3"/>
              </a:rPr>
              <a:t>/</a:t>
            </a:r>
            <a:endParaRPr lang="hr-HR" sz="36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8B56B36-922C-46B1-A2E5-5D298A922EF7}"/>
              </a:ext>
            </a:extLst>
          </p:cNvPr>
          <p:cNvPicPr/>
          <p:nvPr/>
        </p:nvPicPr>
        <p:blipFill rotWithShape="1">
          <a:blip r:embed="rId4"/>
          <a:srcRect l="12434" t="12228" r="12566" b="4526"/>
          <a:stretch/>
        </p:blipFill>
        <p:spPr bwMode="auto">
          <a:xfrm>
            <a:off x="4750990" y="4149080"/>
            <a:ext cx="4032508" cy="249737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FDE8BBA-1099-4395-825E-76376758341A}"/>
              </a:ext>
            </a:extLst>
          </p:cNvPr>
          <p:cNvPicPr/>
          <p:nvPr/>
        </p:nvPicPr>
        <p:blipFill rotWithShape="1">
          <a:blip r:embed="rId5"/>
          <a:srcRect l="15211" t="21165" r="19048" b="33686"/>
          <a:stretch/>
        </p:blipFill>
        <p:spPr bwMode="auto">
          <a:xfrm>
            <a:off x="4725729" y="1908985"/>
            <a:ext cx="4032508" cy="184326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6928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s-ikrsnjavoga-nasice.skole.hr/upload/ss-ikrsnjavoga-nasice/images/headers/Image/sko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871671"/>
            <a:ext cx="4478333" cy="1459789"/>
          </a:xfrm>
          <a:prstGeom prst="rect">
            <a:avLst/>
          </a:prstGeom>
          <a:noFill/>
        </p:spPr>
      </p:pic>
      <p:sp>
        <p:nvSpPr>
          <p:cNvPr id="4" name="TekstniOkvir 3"/>
          <p:cNvSpPr txBox="1"/>
          <p:nvPr/>
        </p:nvSpPr>
        <p:spPr>
          <a:xfrm>
            <a:off x="5271734" y="761800"/>
            <a:ext cx="3672408" cy="1569660"/>
          </a:xfrm>
          <a:prstGeom prst="rect">
            <a:avLst/>
          </a:prstGeom>
          <a:solidFill>
            <a:srgbClr val="C9FF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4800" b="1" dirty="0"/>
              <a:t>  DODATNE   INFORMACIJE</a:t>
            </a:r>
          </a:p>
        </p:txBody>
      </p:sp>
      <p:sp>
        <p:nvSpPr>
          <p:cNvPr id="5" name="TekstniOkvir 4">
            <a:hlinkClick r:id="rId3"/>
          </p:cNvPr>
          <p:cNvSpPr txBox="1"/>
          <p:nvPr/>
        </p:nvSpPr>
        <p:spPr>
          <a:xfrm>
            <a:off x="107504" y="116632"/>
            <a:ext cx="587957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b="1" u="sng" dirty="0">
                <a:solidFill>
                  <a:srgbClr val="0000FF"/>
                </a:solidFill>
              </a:rPr>
              <a:t>ss-</a:t>
            </a:r>
            <a:r>
              <a:rPr lang="hr-HR" sz="3200" b="1" u="sng" dirty="0" err="1">
                <a:solidFill>
                  <a:srgbClr val="0000FF"/>
                </a:solidFill>
              </a:rPr>
              <a:t>ikrsnjavoga</a:t>
            </a:r>
            <a:r>
              <a:rPr lang="hr-HR" sz="3200" b="1" u="sng" dirty="0">
                <a:solidFill>
                  <a:srgbClr val="0000FF"/>
                </a:solidFill>
              </a:rPr>
              <a:t>-nasice.skole.hr</a:t>
            </a:r>
          </a:p>
        </p:txBody>
      </p:sp>
      <p:pic>
        <p:nvPicPr>
          <p:cNvPr id="7" name="Picture 2" descr="http://ss-biogradnamoru.skole.hr/upload/ss-biogradnamoru/images/static3/942/Image/studiji_hr.jpg">
            <a:hlinkClick r:id="rId4"/>
            <a:extLst>
              <a:ext uri="{FF2B5EF4-FFF2-40B4-BE49-F238E27FC236}">
                <a16:creationId xmlns:a16="http://schemas.microsoft.com/office/drawing/2014/main" id="{C01E2460-261D-4395-8861-747B5BA6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" y="4250459"/>
            <a:ext cx="3460503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B350ADB9-FD59-4B04-AF75-E2B85FB3DE79}"/>
              </a:ext>
            </a:extLst>
          </p:cNvPr>
          <p:cNvSpPr/>
          <p:nvPr/>
        </p:nvSpPr>
        <p:spPr>
          <a:xfrm>
            <a:off x="152675" y="3501008"/>
            <a:ext cx="270663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r-HR" sz="3200" b="1" dirty="0">
                <a:hlinkClick r:id="rId4"/>
              </a:rPr>
              <a:t>www.studij.hr</a:t>
            </a:r>
            <a:r>
              <a:rPr lang="hr-HR" sz="3200" dirty="0"/>
              <a:t> 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9D63D97B-A2EF-4E8A-B79B-13037F6EFE23}"/>
              </a:ext>
            </a:extLst>
          </p:cNvPr>
          <p:cNvSpPr/>
          <p:nvPr/>
        </p:nvSpPr>
        <p:spPr>
          <a:xfrm>
            <a:off x="3809541" y="3573016"/>
            <a:ext cx="4950296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0033CC"/>
                </a:solidFill>
              </a:rPr>
              <a:t>mrežne stranice visokih učilišta </a:t>
            </a:r>
            <a:r>
              <a:rPr lang="hr-HR" sz="3600" dirty="0"/>
              <a:t>koje učenici žele upisati (</a:t>
            </a:r>
            <a:r>
              <a:rPr lang="hr-HR" sz="3600" dirty="0" err="1"/>
              <a:t>infor</a:t>
            </a:r>
            <a:r>
              <a:rPr lang="hr-HR" sz="3600" dirty="0"/>
              <a:t>. dodatnim provjerama, dostavljanju dokumentacije, upisima)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84BE03E-A823-4195-9ED1-28DFB7C8CDE0}"/>
              </a:ext>
            </a:extLst>
          </p:cNvPr>
          <p:cNvPicPr/>
          <p:nvPr/>
        </p:nvPicPr>
        <p:blipFill rotWithShape="1">
          <a:blip r:embed="rId2"/>
          <a:srcRect l="18254" t="12934" r="20767" b="9936"/>
          <a:stretch/>
        </p:blipFill>
        <p:spPr bwMode="auto">
          <a:xfrm>
            <a:off x="11873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162BF5-F306-4AF9-9652-AFB1914575EE}"/>
              </a:ext>
            </a:extLst>
          </p:cNvPr>
          <p:cNvSpPr/>
          <p:nvPr/>
        </p:nvSpPr>
        <p:spPr>
          <a:xfrm>
            <a:off x="18489" y="3429000"/>
            <a:ext cx="1433544" cy="3383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AD3E8326-8D90-4705-B677-3A4337FF2956}"/>
              </a:ext>
            </a:extLst>
          </p:cNvPr>
          <p:cNvSpPr/>
          <p:nvPr/>
        </p:nvSpPr>
        <p:spPr>
          <a:xfrm rot="6414161">
            <a:off x="1837019" y="3272653"/>
            <a:ext cx="237101" cy="8507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9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0C49802-BFFA-4371-AFBA-C280B710324F}"/>
              </a:ext>
            </a:extLst>
          </p:cNvPr>
          <p:cNvSpPr txBox="1"/>
          <p:nvPr/>
        </p:nvSpPr>
        <p:spPr>
          <a:xfrm>
            <a:off x="337667" y="908720"/>
            <a:ext cx="8468665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0033CC"/>
                </a:solidFill>
              </a:rPr>
              <a:t>Sadržaj:</a:t>
            </a:r>
          </a:p>
          <a:p>
            <a:endParaRPr lang="hr-HR" sz="3600" b="1" dirty="0"/>
          </a:p>
          <a:p>
            <a:pPr marL="285750" indent="-285750">
              <a:buFontTx/>
              <a:buChar char="-"/>
            </a:pPr>
            <a:r>
              <a:rPr lang="hr-HR" sz="3600" b="1" dirty="0"/>
              <a:t>Podsjetnik</a:t>
            </a:r>
          </a:p>
          <a:p>
            <a:endParaRPr lang="hr-HR" sz="3600" b="1" dirty="0"/>
          </a:p>
          <a:p>
            <a:pPr marL="285750" indent="-285750">
              <a:buFontTx/>
              <a:buChar char="-"/>
            </a:pPr>
            <a:r>
              <a:rPr lang="hr-HR" sz="3600" b="1" dirty="0"/>
              <a:t>Postupak provedbe ispita</a:t>
            </a:r>
          </a:p>
          <a:p>
            <a:pPr marL="285750" indent="-285750">
              <a:buFontTx/>
              <a:buChar char="-"/>
            </a:pPr>
            <a:endParaRPr lang="hr-HR" sz="3600" b="1" dirty="0"/>
          </a:p>
          <a:p>
            <a:pPr marL="285750" indent="-285750">
              <a:buFontTx/>
              <a:buChar char="-"/>
            </a:pPr>
            <a:r>
              <a:rPr lang="hr-HR" sz="3600" b="1" dirty="0"/>
              <a:t>Rezultati ispita, prigovori na ocjenjivanje, </a:t>
            </a:r>
          </a:p>
          <a:p>
            <a:r>
              <a:rPr lang="hr-HR" sz="3600" b="1" dirty="0"/>
              <a:t>   upisi </a:t>
            </a:r>
          </a:p>
        </p:txBody>
      </p:sp>
    </p:spTree>
    <p:extLst>
      <p:ext uri="{BB962C8B-B14F-4D97-AF65-F5344CB8AC3E}">
        <p14:creationId xmlns:p14="http://schemas.microsoft.com/office/powerpoint/2010/main" val="172958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07504" y="3068960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sz="3600" b="1" dirty="0">
              <a:solidFill>
                <a:srgbClr val="0000FF"/>
              </a:solidFill>
            </a:endParaRPr>
          </a:p>
          <a:p>
            <a:pPr lvl="0"/>
            <a:r>
              <a:rPr lang="hr-HR" sz="3600" b="1" dirty="0">
                <a:solidFill>
                  <a:srgbClr val="FFFF00"/>
                </a:solidFill>
              </a:rPr>
              <a:t>PREMA KALENDARU</a:t>
            </a:r>
          </a:p>
          <a:p>
            <a:pPr lvl="0"/>
            <a:r>
              <a:rPr lang="hr-HR" sz="3600" b="1" dirty="0">
                <a:solidFill>
                  <a:srgbClr val="FFFF00"/>
                </a:solidFill>
              </a:rPr>
              <a:t>ISPITI TRAJU: </a:t>
            </a:r>
          </a:p>
          <a:p>
            <a:pPr lvl="0"/>
            <a:r>
              <a:rPr lang="hr-HR" sz="3600" b="1" dirty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hr-HR" sz="5400" b="1" u="sng" dirty="0">
                <a:solidFill>
                  <a:srgbClr val="FFFF00"/>
                </a:solidFill>
              </a:rPr>
              <a:t>od 8.6. do 3.7.2020.</a:t>
            </a:r>
          </a:p>
        </p:txBody>
      </p:sp>
      <p:pic>
        <p:nvPicPr>
          <p:cNvPr id="1030" name="Picture 6" descr="http://www.ss-prva-tehnicka-tesla-zg.skole.hr/uploads/media/main/layout/d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20" y="476672"/>
            <a:ext cx="3841998" cy="528006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arod.hr/wp-content/uploads/2014/05/dr%C5%BEavna-ma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674013" cy="30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5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285720" y="357166"/>
            <a:ext cx="8589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Kalendar</a:t>
            </a:r>
          </a:p>
          <a:p>
            <a:r>
              <a:rPr lang="hr-HR" sz="3600" b="1" dirty="0"/>
              <a:t>Ispitni katalozi</a:t>
            </a:r>
          </a:p>
          <a:p>
            <a:r>
              <a:rPr lang="hr-HR" sz="3600" b="1" dirty="0"/>
              <a:t>Pravilnik o polaganju ispita državne mature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00033" y="357301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u="sng" dirty="0">
                <a:hlinkClick r:id="rId2"/>
              </a:rPr>
              <a:t>www.ncvvo.hr</a:t>
            </a:r>
            <a:endParaRPr lang="hr-HR" sz="3600" b="1" dirty="0"/>
          </a:p>
        </p:txBody>
      </p:sp>
      <p:pic>
        <p:nvPicPr>
          <p:cNvPr id="2050" name="Picture 2" descr="http://www.ss-buzet.skole.hr/upload/ss-buzet/images/static3/841/Image/ncv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486" y="2643182"/>
            <a:ext cx="4331555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63688" y="346107"/>
            <a:ext cx="5616624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/>
            <a:r>
              <a:rPr lang="hr-HR" sz="4400" b="1" u="sng" dirty="0">
                <a:solidFill>
                  <a:srgbClr val="FF0000"/>
                </a:solidFill>
              </a:rPr>
              <a:t>AKTIVNOSTI   UČENIKA</a:t>
            </a:r>
          </a:p>
        </p:txBody>
      </p:sp>
      <p:sp>
        <p:nvSpPr>
          <p:cNvPr id="6" name="Pravokutnik 5"/>
          <p:cNvSpPr/>
          <p:nvPr/>
        </p:nvSpPr>
        <p:spPr>
          <a:xfrm>
            <a:off x="178563" y="2204864"/>
            <a:ext cx="8786874" cy="3231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742950" lvl="0" indent="-742950" algn="ctr"/>
            <a:r>
              <a:rPr lang="hr-HR" sz="3600" b="1" dirty="0"/>
              <a:t>    </a:t>
            </a:r>
            <a:r>
              <a:rPr lang="hr-HR" sz="4400" b="1" dirty="0">
                <a:solidFill>
                  <a:srgbClr val="FF0000"/>
                </a:solidFill>
              </a:rPr>
              <a:t>V A Ž N O!</a:t>
            </a:r>
          </a:p>
          <a:p>
            <a:pPr marL="742950" lvl="0" indent="-742950"/>
            <a:endParaRPr lang="hr-HR" sz="3600" b="1" dirty="0"/>
          </a:p>
          <a:p>
            <a:pPr marL="742950" lvl="0" indent="-742950" algn="ctr"/>
            <a:r>
              <a:rPr lang="hr-HR" sz="4000" b="1" dirty="0"/>
              <a:t>Potvrditi ocjene 4. razreda</a:t>
            </a:r>
          </a:p>
          <a:p>
            <a:pPr marL="742950" lvl="0" indent="-742950"/>
            <a:endParaRPr lang="hr-HR" sz="3600" b="1" dirty="0"/>
          </a:p>
          <a:p>
            <a:pPr marL="742950" lvl="0" indent="-742950"/>
            <a:r>
              <a:rPr lang="hr-HR" sz="3600" b="1" dirty="0"/>
              <a:t>      od  </a:t>
            </a:r>
            <a:r>
              <a:rPr lang="hr-HR" sz="4800" b="1" dirty="0">
                <a:solidFill>
                  <a:srgbClr val="C00000"/>
                </a:solidFill>
              </a:rPr>
              <a:t>02.06.2020.</a:t>
            </a:r>
            <a:r>
              <a:rPr lang="hr-HR" sz="3600" b="1" dirty="0">
                <a:solidFill>
                  <a:srgbClr val="C00000"/>
                </a:solidFill>
              </a:rPr>
              <a:t> </a:t>
            </a:r>
            <a:r>
              <a:rPr lang="hr-HR" sz="3600" b="1" dirty="0"/>
              <a:t>do </a:t>
            </a:r>
            <a:r>
              <a:rPr lang="hr-HR" sz="4800" b="1" u="sng" dirty="0">
                <a:solidFill>
                  <a:srgbClr val="C00000"/>
                </a:solidFill>
              </a:rPr>
              <a:t>10.07.2020.</a:t>
            </a:r>
          </a:p>
        </p:txBody>
      </p:sp>
    </p:spTree>
    <p:extLst>
      <p:ext uri="{BB962C8B-B14F-4D97-AF65-F5344CB8AC3E}">
        <p14:creationId xmlns:p14="http://schemas.microsoft.com/office/powerpoint/2010/main" val="170123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809561" y="1040542"/>
            <a:ext cx="7858180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4400" b="1" dirty="0"/>
              <a:t>Izgubljeni PIN i TAN: </a:t>
            </a:r>
          </a:p>
          <a:p>
            <a:endParaRPr lang="hr-HR" sz="4400" b="1" dirty="0"/>
          </a:p>
          <a:p>
            <a:r>
              <a:rPr lang="hr-HR" sz="4400" b="1" dirty="0"/>
              <a:t>        SMS:   </a:t>
            </a:r>
            <a:r>
              <a:rPr lang="hr-HR" sz="4400" b="1" dirty="0">
                <a:solidFill>
                  <a:srgbClr val="FF0000"/>
                </a:solidFill>
              </a:rPr>
              <a:t>OPET</a:t>
            </a:r>
            <a:r>
              <a:rPr lang="hr-HR" sz="4400" b="1" dirty="0"/>
              <a:t> na br. </a:t>
            </a:r>
            <a:r>
              <a:rPr lang="hr-HR" sz="4400" b="1" u="sng" dirty="0">
                <a:solidFill>
                  <a:srgbClr val="FF0000"/>
                </a:solidFill>
              </a:rPr>
              <a:t>666 555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095E0B8-6479-48B1-BF34-0958BAE219B3}"/>
              </a:ext>
            </a:extLst>
          </p:cNvPr>
          <p:cNvSpPr txBox="1"/>
          <p:nvPr/>
        </p:nvSpPr>
        <p:spPr>
          <a:xfrm>
            <a:off x="819392" y="332656"/>
            <a:ext cx="2315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Česti upiti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4C94B13-2EAE-44B0-8829-61459EAD6A5C}"/>
              </a:ext>
            </a:extLst>
          </p:cNvPr>
          <p:cNvSpPr txBox="1"/>
          <p:nvPr/>
        </p:nvSpPr>
        <p:spPr>
          <a:xfrm>
            <a:off x="819392" y="4365104"/>
            <a:ext cx="6519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Nemogućnost prijave u SRDM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D8728E8-CF5B-4A8A-95E2-1D23DB09478D}"/>
              </a:ext>
            </a:extLst>
          </p:cNvPr>
          <p:cNvSpPr txBox="1"/>
          <p:nvPr/>
        </p:nvSpPr>
        <p:spPr>
          <a:xfrm>
            <a:off x="899592" y="5072990"/>
            <a:ext cx="6173357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hr-HR" sz="4000" b="1" dirty="0"/>
              <a:t>Nevažeći podatci za prijavu </a:t>
            </a:r>
          </a:p>
          <a:p>
            <a:r>
              <a:rPr lang="hr-HR" sz="4000" b="1" dirty="0"/>
              <a:t>– zatražiti nove na vratarnici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357166"/>
            <a:ext cx="9144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hr-HR" sz="4000" b="1" dirty="0">
                <a:solidFill>
                  <a:prstClr val="black"/>
                </a:solidFill>
              </a:rPr>
              <a:t>    Prijaviti studijske programe (</a:t>
            </a:r>
            <a:r>
              <a:rPr lang="hr-HR" sz="4000" b="1" dirty="0" err="1">
                <a:solidFill>
                  <a:prstClr val="black"/>
                </a:solidFill>
              </a:rPr>
              <a:t>max</a:t>
            </a:r>
            <a:r>
              <a:rPr lang="hr-HR" sz="4000" b="1" dirty="0">
                <a:solidFill>
                  <a:prstClr val="black"/>
                </a:solidFill>
              </a:rPr>
              <a:t> 10)  </a:t>
            </a:r>
          </a:p>
          <a:p>
            <a:pPr lvl="0"/>
            <a:r>
              <a:rPr lang="hr-HR" sz="4000" b="1" dirty="0">
                <a:solidFill>
                  <a:prstClr val="black"/>
                </a:solidFill>
              </a:rPr>
              <a:t>               prema osobnoj listi prioriteta 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2071678"/>
            <a:ext cx="9144000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4400" b="1" dirty="0">
              <a:solidFill>
                <a:srgbClr val="C00000"/>
              </a:solidFill>
            </a:endParaRPr>
          </a:p>
          <a:p>
            <a:pPr algn="ctr"/>
            <a:r>
              <a:rPr lang="hr-HR" sz="4400" b="1" dirty="0">
                <a:solidFill>
                  <a:srgbClr val="C00000"/>
                </a:solidFill>
              </a:rPr>
              <a:t>Do 20. SRPNJA 2020. do 12.00 sati</a:t>
            </a:r>
          </a:p>
          <a:p>
            <a:pPr algn="ctr"/>
            <a:endParaRPr lang="hr-HR" sz="3600" b="1" dirty="0">
              <a:solidFill>
                <a:srgbClr val="0000FF"/>
              </a:solidFill>
            </a:endParaRPr>
          </a:p>
          <a:p>
            <a:pPr algn="ctr"/>
            <a:r>
              <a:rPr lang="hr-HR" sz="3600" b="1" dirty="0">
                <a:solidFill>
                  <a:srgbClr val="0000FF"/>
                </a:solidFill>
              </a:rPr>
              <a:t>(paziti na rokove koje su propisala pojedina učilišta – mogu odrediti raniji rok prijave ako provode dodatne provjere koje se boduju za</a:t>
            </a:r>
          </a:p>
          <a:p>
            <a:r>
              <a:rPr lang="hr-HR" sz="3600" b="1" dirty="0">
                <a:solidFill>
                  <a:srgbClr val="0000FF"/>
                </a:solidFill>
              </a:rPr>
              <a:t>   upis)</a:t>
            </a:r>
          </a:p>
          <a:p>
            <a:pPr algn="ctr"/>
            <a:endParaRPr lang="hr-HR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Bez nasl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-13151"/>
            <a:ext cx="6559740" cy="6871151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1643042" y="2500306"/>
            <a:ext cx="25003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chemeClr val="bg1"/>
                </a:solidFill>
              </a:rPr>
              <a:t>Rok prijave: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500166" y="5929330"/>
            <a:ext cx="6429420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000760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E50D9797-753A-43EF-B806-158053817F86}"/>
              </a:ext>
            </a:extLst>
          </p:cNvPr>
          <p:cNvCxnSpPr>
            <a:cxnSpLocks/>
          </p:cNvCxnSpPr>
          <p:nvPr/>
        </p:nvCxnSpPr>
        <p:spPr>
          <a:xfrm flipH="1">
            <a:off x="4277259" y="2708920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9F8597EB-62D3-46C2-9779-498551EE6D86}"/>
              </a:ext>
            </a:extLst>
          </p:cNvPr>
          <p:cNvCxnSpPr>
            <a:cxnSpLocks/>
          </p:cNvCxnSpPr>
          <p:nvPr/>
        </p:nvCxnSpPr>
        <p:spPr>
          <a:xfrm flipH="1">
            <a:off x="5364088" y="6021288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http://www.skole.hr/upload/new/images/newsimg/3008/Image/odabir_veli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/>
          <p:cNvSpPr/>
          <p:nvPr/>
        </p:nvSpPr>
        <p:spPr>
          <a:xfrm>
            <a:off x="3203848" y="908720"/>
            <a:ext cx="86409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539552" y="5373216"/>
            <a:ext cx="208823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gore 7"/>
          <p:cNvSpPr/>
          <p:nvPr/>
        </p:nvSpPr>
        <p:spPr>
          <a:xfrm>
            <a:off x="642910" y="2857496"/>
            <a:ext cx="127442" cy="19259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gore 8"/>
          <p:cNvSpPr/>
          <p:nvPr/>
        </p:nvSpPr>
        <p:spPr>
          <a:xfrm flipV="1">
            <a:off x="785786" y="3429000"/>
            <a:ext cx="142876" cy="21431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002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</TotalTime>
  <Words>498</Words>
  <Application>Microsoft Office PowerPoint</Application>
  <PresentationFormat>Prikaz na zaslonu (4:3)</PresentationFormat>
  <Paragraphs>148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Berlin Sans FB Demi</vt:lpstr>
      <vt:lpstr>Calibri</vt:lpstr>
      <vt:lpstr>Office tema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JASNA</dc:creator>
  <cp:lastModifiedBy>Jasna Penić</cp:lastModifiedBy>
  <cp:revision>333</cp:revision>
  <dcterms:created xsi:type="dcterms:W3CDTF">2014-11-24T19:48:41Z</dcterms:created>
  <dcterms:modified xsi:type="dcterms:W3CDTF">2020-05-28T10:18:36Z</dcterms:modified>
</cp:coreProperties>
</file>