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0" r:id="rId4"/>
    <p:sldId id="280" r:id="rId5"/>
    <p:sldId id="278" r:id="rId6"/>
    <p:sldId id="264" r:id="rId7"/>
    <p:sldId id="277" r:id="rId8"/>
    <p:sldId id="265" r:id="rId9"/>
    <p:sldId id="284" r:id="rId10"/>
    <p:sldId id="286" r:id="rId11"/>
    <p:sldId id="291" r:id="rId12"/>
    <p:sldId id="281" r:id="rId13"/>
    <p:sldId id="282" r:id="rId14"/>
    <p:sldId id="263" r:id="rId15"/>
    <p:sldId id="266" r:id="rId16"/>
    <p:sldId id="271" r:id="rId17"/>
    <p:sldId id="287" r:id="rId18"/>
    <p:sldId id="289" r:id="rId19"/>
    <p:sldId id="272" r:id="rId20"/>
    <p:sldId id="273" r:id="rId21"/>
    <p:sldId id="274" r:id="rId22"/>
    <p:sldId id="288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336600"/>
    <a:srgbClr val="CC0099"/>
    <a:srgbClr val="990099"/>
    <a:srgbClr val="A50021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E60B-F2B0-4F0F-AFAB-2389EA39BD78}" type="datetimeFigureOut">
              <a:rPr lang="sr-Latn-CS" smtClean="0"/>
              <a:pPr/>
              <a:t>28.5.2019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36-D686-45AB-B88A-C69F3E7A7CD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E60B-F2B0-4F0F-AFAB-2389EA39BD78}" type="datetimeFigureOut">
              <a:rPr lang="sr-Latn-CS" smtClean="0"/>
              <a:pPr/>
              <a:t>28.5.2019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36-D686-45AB-B88A-C69F3E7A7CD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E60B-F2B0-4F0F-AFAB-2389EA39BD78}" type="datetimeFigureOut">
              <a:rPr lang="sr-Latn-CS" smtClean="0"/>
              <a:pPr/>
              <a:t>28.5.2019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36-D686-45AB-B88A-C69F3E7A7CD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144C-15AB-479C-BC0C-3B1EB9AF175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28.5.2019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6C64-BCBD-4B1A-B35B-94A8E72700A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9863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144C-15AB-479C-BC0C-3B1EB9AF175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28.5.2019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6C64-BCBD-4B1A-B35B-94A8E72700A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441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144C-15AB-479C-BC0C-3B1EB9AF175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28.5.2019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6C64-BCBD-4B1A-B35B-94A8E72700A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7338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144C-15AB-479C-BC0C-3B1EB9AF175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28.5.2019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6C64-BCBD-4B1A-B35B-94A8E72700A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409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144C-15AB-479C-BC0C-3B1EB9AF175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28.5.2019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6C64-BCBD-4B1A-B35B-94A8E72700A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3063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144C-15AB-479C-BC0C-3B1EB9AF175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28.5.2019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6C64-BCBD-4B1A-B35B-94A8E72700A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1674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144C-15AB-479C-BC0C-3B1EB9AF175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28.5.2019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6C64-BCBD-4B1A-B35B-94A8E72700A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4899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144C-15AB-479C-BC0C-3B1EB9AF175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28.5.2019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6C64-BCBD-4B1A-B35B-94A8E72700A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943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E60B-F2B0-4F0F-AFAB-2389EA39BD78}" type="datetimeFigureOut">
              <a:rPr lang="sr-Latn-CS" smtClean="0"/>
              <a:pPr/>
              <a:t>28.5.2019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36-D686-45AB-B88A-C69F3E7A7CD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144C-15AB-479C-BC0C-3B1EB9AF175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28.5.2019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6C64-BCBD-4B1A-B35B-94A8E72700A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59586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144C-15AB-479C-BC0C-3B1EB9AF175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28.5.2019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6C64-BCBD-4B1A-B35B-94A8E72700A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3869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144C-15AB-479C-BC0C-3B1EB9AF175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28.5.2019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6C64-BCBD-4B1A-B35B-94A8E72700A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0764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144C-15AB-479C-BC0C-3B1EB9AF175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28.5.2019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6C64-BCBD-4B1A-B35B-94A8E72700A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10631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144C-15AB-479C-BC0C-3B1EB9AF175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28.5.2019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6C64-BCBD-4B1A-B35B-94A8E72700A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19836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144C-15AB-479C-BC0C-3B1EB9AF175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28.5.2019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6C64-BCBD-4B1A-B35B-94A8E72700A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23047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144C-15AB-479C-BC0C-3B1EB9AF175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28.5.2019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6C64-BCBD-4B1A-B35B-94A8E72700A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22568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144C-15AB-479C-BC0C-3B1EB9AF175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28.5.2019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6C64-BCBD-4B1A-B35B-94A8E72700A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30466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144C-15AB-479C-BC0C-3B1EB9AF175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28.5.2019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6C64-BCBD-4B1A-B35B-94A8E72700A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66986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144C-15AB-479C-BC0C-3B1EB9AF175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28.5.2019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6C64-BCBD-4B1A-B35B-94A8E72700A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043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E60B-F2B0-4F0F-AFAB-2389EA39BD78}" type="datetimeFigureOut">
              <a:rPr lang="sr-Latn-CS" smtClean="0"/>
              <a:pPr/>
              <a:t>28.5.2019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36-D686-45AB-B88A-C69F3E7A7CD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144C-15AB-479C-BC0C-3B1EB9AF175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28.5.2019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6C64-BCBD-4B1A-B35B-94A8E72700A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01326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144C-15AB-479C-BC0C-3B1EB9AF175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28.5.2019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6C64-BCBD-4B1A-B35B-94A8E72700A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27755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144C-15AB-479C-BC0C-3B1EB9AF175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28.5.2019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6C64-BCBD-4B1A-B35B-94A8E72700A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96774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144C-15AB-479C-BC0C-3B1EB9AF175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28.5.2019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46C64-BCBD-4B1A-B35B-94A8E72700A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159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E60B-F2B0-4F0F-AFAB-2389EA39BD78}" type="datetimeFigureOut">
              <a:rPr lang="sr-Latn-CS" smtClean="0"/>
              <a:pPr/>
              <a:t>28.5.2019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36-D686-45AB-B88A-C69F3E7A7CD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E60B-F2B0-4F0F-AFAB-2389EA39BD78}" type="datetimeFigureOut">
              <a:rPr lang="sr-Latn-CS" smtClean="0"/>
              <a:pPr/>
              <a:t>28.5.2019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36-D686-45AB-B88A-C69F3E7A7CD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E60B-F2B0-4F0F-AFAB-2389EA39BD78}" type="datetimeFigureOut">
              <a:rPr lang="sr-Latn-CS" smtClean="0"/>
              <a:pPr/>
              <a:t>28.5.2019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36-D686-45AB-B88A-C69F3E7A7CD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E60B-F2B0-4F0F-AFAB-2389EA39BD78}" type="datetimeFigureOut">
              <a:rPr lang="sr-Latn-CS" smtClean="0"/>
              <a:pPr/>
              <a:t>28.5.2019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36-D686-45AB-B88A-C69F3E7A7CD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E60B-F2B0-4F0F-AFAB-2389EA39BD78}" type="datetimeFigureOut">
              <a:rPr lang="sr-Latn-CS" smtClean="0"/>
              <a:pPr/>
              <a:t>28.5.2019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36-D686-45AB-B88A-C69F3E7A7CD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E60B-F2B0-4F0F-AFAB-2389EA39BD78}" type="datetimeFigureOut">
              <a:rPr lang="sr-Latn-CS" smtClean="0"/>
              <a:pPr/>
              <a:t>28.5.2019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63736-D686-45AB-B88A-C69F3E7A7CD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0E60B-F2B0-4F0F-AFAB-2389EA39BD78}" type="datetimeFigureOut">
              <a:rPr lang="sr-Latn-CS" smtClean="0"/>
              <a:pPr/>
              <a:t>28.5.2019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63736-D686-45AB-B88A-C69F3E7A7CD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3144C-15AB-479C-BC0C-3B1EB9AF175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28.5.2019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46C64-BCBD-4B1A-B35B-94A8E72700A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981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3144C-15AB-479C-BC0C-3B1EB9AF1757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28.5.2019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46C64-BCBD-4B1A-B35B-94A8E72700AF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080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ani-student.hr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899592" y="1988840"/>
            <a:ext cx="7358114" cy="193899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hr-HR" sz="6000" b="1" dirty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REZULTATI</a:t>
            </a:r>
            <a:r>
              <a:rPr lang="hr-HR" sz="6000" b="1" dirty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hr-HR" sz="60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hr-HR" sz="6000" b="1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ISPITA </a:t>
            </a:r>
            <a:r>
              <a:rPr lang="hr-HR" sz="6000" b="1" dirty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DRŽAVNE </a:t>
            </a:r>
            <a:r>
              <a:rPr lang="hr-HR" sz="6000" b="1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MATURE</a:t>
            </a:r>
            <a:endParaRPr lang="hr-HR" sz="6000" dirty="0">
              <a:solidFill>
                <a:schemeClr val="tx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1109420"/>
              </p:ext>
            </p:extLst>
          </p:nvPr>
        </p:nvGraphicFramePr>
        <p:xfrm>
          <a:off x="0" y="714357"/>
          <a:ext cx="9144000" cy="5639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144976">
                <a:tc gridSpan="2">
                  <a:txBody>
                    <a:bodyPr/>
                    <a:lstStyle/>
                    <a:p>
                      <a:pPr algn="ctr"/>
                      <a:r>
                        <a:rPr lang="hr-HR" sz="3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ZA POLOŽENE  ISPITE  DRŽAVNE  MATURE UČENICI GIMNAZIJE DOBIVAJU:</a:t>
                      </a:r>
                      <a:endParaRPr lang="hr-HR" sz="36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616526">
                <a:tc>
                  <a:txBody>
                    <a:bodyPr/>
                    <a:lstStyle/>
                    <a:p>
                      <a:pPr algn="ctr"/>
                      <a:endParaRPr lang="hr-HR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b="1" dirty="0" smtClean="0">
                          <a:solidFill>
                            <a:schemeClr val="bg1"/>
                          </a:solidFill>
                        </a:rPr>
                        <a:t>POTVRDU</a:t>
                      </a:r>
                      <a:endParaRPr lang="hr-HR" sz="3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</a:tr>
              <a:tr h="3810662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rgbClr val="FF0000"/>
                          </a:solidFill>
                        </a:rPr>
                        <a:t> - </a:t>
                      </a:r>
                      <a:r>
                        <a:rPr lang="hr-HR" sz="3200" b="1" dirty="0" smtClean="0">
                          <a:solidFill>
                            <a:srgbClr val="FF0000"/>
                          </a:solidFill>
                        </a:rPr>
                        <a:t>za obvezne predmete</a:t>
                      </a:r>
                    </a:p>
                    <a:p>
                      <a:endParaRPr lang="hr-HR" sz="3600" b="1" u="sng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r-HR" sz="3600" b="1" u="sng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r-HR" sz="3600" b="1" u="sng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r-HR" sz="3600" b="1" u="sng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3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sz="3200" b="1" dirty="0">
                        <a:solidFill>
                          <a:srgbClr val="0066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2928926" y="45720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5214942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  <p:sp>
        <p:nvSpPr>
          <p:cNvPr id="10" name="TekstniOkvir 9"/>
          <p:cNvSpPr txBox="1"/>
          <p:nvPr/>
        </p:nvSpPr>
        <p:spPr>
          <a:xfrm>
            <a:off x="214282" y="1714488"/>
            <a:ext cx="87868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rgbClr val="006600"/>
                </a:solidFill>
              </a:rPr>
              <a:t>  </a:t>
            </a:r>
            <a:endParaRPr lang="hr-HR" sz="4000" b="1" dirty="0" smtClean="0">
              <a:solidFill>
                <a:srgbClr val="FF0000"/>
              </a:solidFill>
            </a:endParaRPr>
          </a:p>
          <a:p>
            <a:endParaRPr lang="hr-HR" sz="3600" b="1" dirty="0" smtClean="0">
              <a:solidFill>
                <a:srgbClr val="FF0000"/>
              </a:solidFill>
            </a:endParaRPr>
          </a:p>
          <a:p>
            <a:r>
              <a:rPr lang="hr-HR" sz="3600" b="1" dirty="0" smtClean="0">
                <a:solidFill>
                  <a:srgbClr val="FF0000"/>
                </a:solidFill>
              </a:rPr>
              <a:t>         </a:t>
            </a:r>
            <a:endParaRPr lang="hr-HR" sz="4000" b="1" u="sng" dirty="0">
              <a:solidFill>
                <a:srgbClr val="0000CC"/>
              </a:solidFill>
            </a:endParaRPr>
          </a:p>
        </p:txBody>
      </p:sp>
      <p:sp>
        <p:nvSpPr>
          <p:cNvPr id="13" name="TekstniOkvir 12"/>
          <p:cNvSpPr txBox="1"/>
          <p:nvPr/>
        </p:nvSpPr>
        <p:spPr>
          <a:xfrm>
            <a:off x="142844" y="3500439"/>
            <a:ext cx="8358246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rgbClr val="FF0000"/>
                </a:solidFill>
              </a:rPr>
              <a:t>   </a:t>
            </a:r>
            <a:endParaRPr lang="hr-HR" dirty="0"/>
          </a:p>
        </p:txBody>
      </p:sp>
      <p:pic>
        <p:nvPicPr>
          <p:cNvPr id="8" name="Picture 4" descr="http://www.kkg-vtc.hr/sites/default/files/Svjedodzbe_Matura_Podjela_20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429000"/>
            <a:ext cx="3857651" cy="2571768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</p:pic>
      <p:sp>
        <p:nvSpPr>
          <p:cNvPr id="9" name="TekstniOkvir 8"/>
          <p:cNvSpPr txBox="1"/>
          <p:nvPr/>
        </p:nvSpPr>
        <p:spPr>
          <a:xfrm>
            <a:off x="928662" y="1928802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chemeClr val="bg1"/>
                </a:solidFill>
              </a:rPr>
              <a:t>SVJEDODŽBU</a:t>
            </a:r>
            <a:endParaRPr lang="hr-HR" sz="3600" b="1" dirty="0">
              <a:solidFill>
                <a:schemeClr val="bg1"/>
              </a:solidFill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4691586" y="2714620"/>
            <a:ext cx="4452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rgbClr val="006600"/>
                </a:solidFill>
              </a:rPr>
              <a:t>- za izborne predmete</a:t>
            </a:r>
            <a:endParaRPr lang="hr-HR" sz="36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294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53023933"/>
              </p:ext>
            </p:extLst>
          </p:nvPr>
        </p:nvGraphicFramePr>
        <p:xfrm>
          <a:off x="0" y="785794"/>
          <a:ext cx="9144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7086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ZA POLOŽENE  ISPITE  DRŽAVNE  MATURE UČENICI STRUKOVNIH</a:t>
                      </a:r>
                      <a:r>
                        <a:rPr lang="hr-HR" sz="3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ŠKOLA</a:t>
                      </a:r>
                      <a:r>
                        <a:rPr lang="hr-HR" sz="3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DOBIVAJU: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3310">
                <a:tc>
                  <a:txBody>
                    <a:bodyPr/>
                    <a:lstStyle/>
                    <a:p>
                      <a:pPr algn="ctr"/>
                      <a:r>
                        <a:rPr lang="hr-HR" sz="3600" b="1" dirty="0" smtClean="0">
                          <a:solidFill>
                            <a:schemeClr val="bg1"/>
                          </a:solidFill>
                        </a:rPr>
                        <a:t>POTVRDU</a:t>
                      </a:r>
                      <a:endParaRPr lang="hr-HR" sz="3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194253">
                <a:tc>
                  <a:txBody>
                    <a:bodyPr/>
                    <a:lstStyle/>
                    <a:p>
                      <a:r>
                        <a:rPr lang="hr-HR" sz="36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endParaRPr lang="hr-HR" sz="3600" b="1" u="sng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r-HR" sz="3600" b="1" u="sng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r-HR" sz="3600" b="1" u="sng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r-HR" sz="3600" b="1" u="sng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3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2928926" y="45720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5214942" y="25003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  <p:sp>
        <p:nvSpPr>
          <p:cNvPr id="10" name="TekstniOkvir 9"/>
          <p:cNvSpPr txBox="1"/>
          <p:nvPr/>
        </p:nvSpPr>
        <p:spPr>
          <a:xfrm>
            <a:off x="214282" y="1714488"/>
            <a:ext cx="87868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rgbClr val="006600"/>
                </a:solidFill>
              </a:rPr>
              <a:t>  </a:t>
            </a:r>
            <a:endParaRPr lang="hr-HR" sz="4000" b="1" dirty="0" smtClean="0">
              <a:solidFill>
                <a:srgbClr val="FF0000"/>
              </a:solidFill>
            </a:endParaRPr>
          </a:p>
          <a:p>
            <a:endParaRPr lang="hr-HR" sz="3600" b="1" dirty="0" smtClean="0">
              <a:solidFill>
                <a:srgbClr val="FF0000"/>
              </a:solidFill>
            </a:endParaRPr>
          </a:p>
          <a:p>
            <a:r>
              <a:rPr lang="hr-HR" sz="3600" b="1" dirty="0" smtClean="0">
                <a:solidFill>
                  <a:srgbClr val="FF0000"/>
                </a:solidFill>
              </a:rPr>
              <a:t>         </a:t>
            </a:r>
            <a:endParaRPr lang="hr-HR" sz="4000" b="1" u="sng" dirty="0">
              <a:solidFill>
                <a:srgbClr val="0000CC"/>
              </a:solidFill>
            </a:endParaRPr>
          </a:p>
        </p:txBody>
      </p:sp>
      <p:sp>
        <p:nvSpPr>
          <p:cNvPr id="13" name="TekstniOkvir 12"/>
          <p:cNvSpPr txBox="1"/>
          <p:nvPr/>
        </p:nvSpPr>
        <p:spPr>
          <a:xfrm>
            <a:off x="142844" y="3500439"/>
            <a:ext cx="8358246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rgbClr val="FF0000"/>
                </a:solidFill>
              </a:rPr>
              <a:t>   </a:t>
            </a:r>
            <a:endParaRPr lang="hr-HR" dirty="0"/>
          </a:p>
        </p:txBody>
      </p:sp>
      <p:sp>
        <p:nvSpPr>
          <p:cNvPr id="11" name="TekstniOkvir 10"/>
          <p:cNvSpPr txBox="1"/>
          <p:nvPr/>
        </p:nvSpPr>
        <p:spPr>
          <a:xfrm>
            <a:off x="1000100" y="2857496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rgbClr val="006600"/>
                </a:solidFill>
              </a:rPr>
              <a:t>     ZA    ISPITE   OBVEZNOG   I        </a:t>
            </a:r>
          </a:p>
          <a:p>
            <a:r>
              <a:rPr lang="hr-HR" sz="3600" b="1" dirty="0" smtClean="0">
                <a:solidFill>
                  <a:srgbClr val="006600"/>
                </a:solidFill>
              </a:rPr>
              <a:t>                IZBORNOG DIJELA</a:t>
            </a:r>
            <a:endParaRPr lang="hr-HR" sz="36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473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42852"/>
            <a:ext cx="8929718" cy="5847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BODOVANJE ZA UPIS NA STUDIJSKE PROGRAME</a:t>
            </a:r>
            <a:endParaRPr kumimoji="0" lang="hr-HR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1857356" y="1214422"/>
            <a:ext cx="450956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3600" b="1" u="sng" dirty="0">
                <a:solidFill>
                  <a:srgbClr val="FF0000"/>
                </a:solidFill>
              </a:rPr>
              <a:t>PREDUVJETI ZA STUDIJ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0" y="2071678"/>
            <a:ext cx="9144000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3600" dirty="0"/>
              <a:t>Na stranicama visokog učilišta  koje učenik želi  </a:t>
            </a:r>
            <a:endParaRPr lang="hr-HR" sz="3600" dirty="0" smtClean="0"/>
          </a:p>
          <a:p>
            <a:r>
              <a:rPr lang="hr-HR" sz="3600" dirty="0" smtClean="0"/>
              <a:t>prijaviti </a:t>
            </a:r>
            <a:r>
              <a:rPr lang="hr-HR" sz="3600" dirty="0"/>
              <a:t>treba </a:t>
            </a:r>
            <a:r>
              <a:rPr lang="hr-HR" sz="3600" dirty="0" smtClean="0"/>
              <a:t>provjeriti </a:t>
            </a:r>
            <a:r>
              <a:rPr lang="hr-HR" sz="3600" dirty="0"/>
              <a:t>traže li se dodatni </a:t>
            </a:r>
            <a:endParaRPr lang="hr-HR" sz="3600" dirty="0" smtClean="0"/>
          </a:p>
          <a:p>
            <a:r>
              <a:rPr lang="hr-HR" sz="3600" dirty="0" smtClean="0"/>
              <a:t>uvjeti </a:t>
            </a:r>
            <a:r>
              <a:rPr lang="hr-HR" sz="3600" dirty="0"/>
              <a:t>kao </a:t>
            </a:r>
            <a:r>
              <a:rPr lang="hr-HR" sz="3600" dirty="0" err="1"/>
              <a:t>npr</a:t>
            </a:r>
            <a:r>
              <a:rPr lang="hr-HR" sz="3600" dirty="0" smtClean="0"/>
              <a:t>.</a:t>
            </a:r>
          </a:p>
          <a:p>
            <a:endParaRPr lang="hr-HR" sz="3600" dirty="0"/>
          </a:p>
          <a:p>
            <a:r>
              <a:rPr lang="hr-HR" sz="3600" dirty="0" smtClean="0"/>
              <a:t>- </a:t>
            </a:r>
            <a:r>
              <a:rPr lang="hr-HR" sz="3600" dirty="0"/>
              <a:t>dokazi o psihofizičkim sposobnostima za studij</a:t>
            </a:r>
          </a:p>
          <a:p>
            <a:pPr>
              <a:buFontTx/>
              <a:buChar char="-"/>
            </a:pPr>
            <a:r>
              <a:rPr lang="hr-HR" sz="3600" dirty="0" smtClean="0"/>
              <a:t> različite potvrde</a:t>
            </a:r>
          </a:p>
          <a:p>
            <a:pPr>
              <a:buFontTx/>
              <a:buChar char="-"/>
            </a:pPr>
            <a:r>
              <a:rPr lang="hr-HR" sz="3600" dirty="0" smtClean="0"/>
              <a:t> dodatne </a:t>
            </a:r>
            <a:r>
              <a:rPr lang="hr-HR" sz="3600" dirty="0"/>
              <a:t>provjere posebnih </a:t>
            </a:r>
            <a:r>
              <a:rPr lang="hr-HR" sz="3600" dirty="0" smtClean="0"/>
              <a:t>znanja</a:t>
            </a:r>
            <a:r>
              <a:rPr lang="hr-HR" sz="3600" dirty="0"/>
              <a:t>, vještina </a:t>
            </a:r>
            <a:endParaRPr lang="hr-HR" sz="3600" dirty="0" smtClean="0"/>
          </a:p>
          <a:p>
            <a:r>
              <a:rPr lang="hr-HR" sz="3600" dirty="0" smtClean="0"/>
              <a:t>  i </a:t>
            </a:r>
            <a:r>
              <a:rPr lang="hr-HR" sz="3600" dirty="0"/>
              <a:t>sposobnosti…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85720" y="1214422"/>
            <a:ext cx="8754191" cy="2308324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hr-HR" sz="3600" dirty="0"/>
              <a:t>Obavijesti o datumima održavanja </a:t>
            </a:r>
            <a:r>
              <a:rPr lang="hr-HR" sz="3600" dirty="0" smtClean="0"/>
              <a:t>provjera i </a:t>
            </a:r>
          </a:p>
          <a:p>
            <a:r>
              <a:rPr lang="hr-HR" sz="3600" dirty="0" smtClean="0"/>
              <a:t>rokovima uplate troškova moguće </a:t>
            </a:r>
            <a:r>
              <a:rPr lang="hr-HR" sz="3600" dirty="0"/>
              <a:t>je vidjeti </a:t>
            </a:r>
            <a:endParaRPr lang="hr-HR" sz="3600" dirty="0" smtClean="0"/>
          </a:p>
          <a:p>
            <a:r>
              <a:rPr lang="hr-HR" sz="3600" dirty="0" smtClean="0"/>
              <a:t>na </a:t>
            </a:r>
            <a:r>
              <a:rPr lang="hr-HR" sz="3600" dirty="0"/>
              <a:t>mrežnoj stranici </a:t>
            </a:r>
            <a:r>
              <a:rPr lang="hr-HR" sz="3600" b="1" dirty="0" err="1" smtClean="0">
                <a:solidFill>
                  <a:srgbClr val="0000FF"/>
                </a:solidFill>
              </a:rPr>
              <a:t>www.postani</a:t>
            </a:r>
            <a:r>
              <a:rPr lang="hr-HR" sz="3600" b="1" dirty="0" smtClean="0">
                <a:solidFill>
                  <a:srgbClr val="0000FF"/>
                </a:solidFill>
              </a:rPr>
              <a:t>-</a:t>
            </a:r>
            <a:r>
              <a:rPr lang="hr-HR" sz="3600" b="1" dirty="0" err="1" smtClean="0">
                <a:solidFill>
                  <a:srgbClr val="0000FF"/>
                </a:solidFill>
              </a:rPr>
              <a:t>student.hr</a:t>
            </a:r>
            <a:r>
              <a:rPr lang="hr-HR" sz="3600" b="1" dirty="0" smtClean="0"/>
              <a:t> </a:t>
            </a:r>
            <a:r>
              <a:rPr lang="hr-HR" sz="3600" dirty="0" smtClean="0"/>
              <a:t> </a:t>
            </a:r>
          </a:p>
          <a:p>
            <a:r>
              <a:rPr lang="hr-HR" sz="3600" dirty="0" smtClean="0"/>
              <a:t>i/ili </a:t>
            </a:r>
            <a:r>
              <a:rPr lang="hr-HR" sz="3600" dirty="0"/>
              <a:t>na </a:t>
            </a:r>
            <a:r>
              <a:rPr lang="hr-HR" sz="3600" b="1" dirty="0">
                <a:solidFill>
                  <a:srgbClr val="0000FF"/>
                </a:solidFill>
              </a:rPr>
              <a:t>mrežnim </a:t>
            </a:r>
            <a:r>
              <a:rPr lang="hr-HR" sz="3600" b="1" dirty="0" smtClean="0">
                <a:solidFill>
                  <a:srgbClr val="0000FF"/>
                </a:solidFill>
              </a:rPr>
              <a:t>stranicama </a:t>
            </a:r>
            <a:r>
              <a:rPr lang="hr-HR" sz="3600" b="1" dirty="0">
                <a:solidFill>
                  <a:srgbClr val="0000FF"/>
                </a:solidFill>
              </a:rPr>
              <a:t>visokih učilišta</a:t>
            </a:r>
            <a:r>
              <a:rPr lang="hr-HR" sz="3600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1428728" y="357166"/>
            <a:ext cx="5715040" cy="10156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hr-HR" sz="6000" b="1" u="sng" dirty="0">
                <a:solidFill>
                  <a:srgbClr val="FF0000"/>
                </a:solidFill>
              </a:rPr>
              <a:t>UPISI</a:t>
            </a:r>
            <a:r>
              <a:rPr lang="hr-HR" sz="6000" dirty="0"/>
              <a:t> 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285720" y="2714620"/>
            <a:ext cx="8572560" cy="2308324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hr-HR" sz="3600" dirty="0"/>
              <a:t>Učenici se mogu upisati samo na studijski </a:t>
            </a:r>
            <a:endParaRPr lang="hr-HR" sz="3600" dirty="0" smtClean="0"/>
          </a:p>
          <a:p>
            <a:r>
              <a:rPr lang="hr-HR" sz="3600" dirty="0" smtClean="0"/>
              <a:t>program </a:t>
            </a:r>
            <a:r>
              <a:rPr lang="hr-HR" sz="3600" dirty="0"/>
              <a:t>za koji </a:t>
            </a:r>
            <a:r>
              <a:rPr lang="hr-HR" sz="3600" dirty="0" smtClean="0"/>
              <a:t>su </a:t>
            </a:r>
            <a:r>
              <a:rPr lang="hr-HR" sz="3600" dirty="0"/>
              <a:t>nakon </a:t>
            </a:r>
            <a:r>
              <a:rPr lang="hr-HR" sz="3600" dirty="0" smtClean="0"/>
              <a:t>objave </a:t>
            </a:r>
            <a:r>
              <a:rPr lang="hr-HR" sz="3600" dirty="0"/>
              <a:t>konačnih rang-lista ostvarili pravo </a:t>
            </a:r>
            <a:r>
              <a:rPr lang="hr-HR" sz="3600" dirty="0" smtClean="0"/>
              <a:t>upisa </a:t>
            </a:r>
            <a:r>
              <a:rPr lang="hr-HR" sz="3600" dirty="0"/>
              <a:t>(DA) i dobili upisni broj.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6196057"/>
              </p:ext>
            </p:extLst>
          </p:nvPr>
        </p:nvGraphicFramePr>
        <p:xfrm>
          <a:off x="0" y="642918"/>
          <a:ext cx="91440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>
                          <a:solidFill>
                            <a:schemeClr val="tx1"/>
                          </a:solidFill>
                        </a:rPr>
                        <a:t>LISTA PRIORITETA</a:t>
                      </a:r>
                      <a:endParaRPr lang="hr-HR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>
                          <a:solidFill>
                            <a:schemeClr val="tx1"/>
                          </a:solidFill>
                        </a:rPr>
                        <a:t>UNUTAR UPISNE KVOTE</a:t>
                      </a:r>
                      <a:endParaRPr lang="hr-HR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200" dirty="0" smtClean="0">
                          <a:solidFill>
                            <a:schemeClr val="tx1"/>
                          </a:solidFill>
                        </a:rPr>
                        <a:t>OSTVARUJE PRAVO UPISA</a:t>
                      </a:r>
                      <a:endParaRPr lang="hr-HR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1490">
                <a:tc>
                  <a:txBody>
                    <a:bodyPr/>
                    <a:lstStyle/>
                    <a:p>
                      <a:r>
                        <a:rPr lang="hr-HR" sz="3200" b="1" dirty="0" smtClean="0">
                          <a:solidFill>
                            <a:schemeClr val="tx1"/>
                          </a:solidFill>
                        </a:rPr>
                        <a:t>1. MEDICINA</a:t>
                      </a:r>
                      <a:endParaRPr lang="hr-HR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solidFill>
                            <a:srgbClr val="FF0000"/>
                          </a:solidFill>
                        </a:rPr>
                        <a:t>__</a:t>
                      </a:r>
                      <a:endParaRPr lang="hr-HR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1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b="1" dirty="0" smtClean="0">
                          <a:solidFill>
                            <a:schemeClr val="tx1"/>
                          </a:solidFill>
                        </a:rPr>
                        <a:t>2. FARMACIJA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000" b="1" dirty="0" smtClean="0">
                          <a:solidFill>
                            <a:srgbClr val="FF0000"/>
                          </a:solidFill>
                        </a:rPr>
                        <a:t>__</a:t>
                      </a:r>
                      <a:endParaRPr lang="hr-HR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2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b="1" dirty="0" smtClean="0">
                          <a:solidFill>
                            <a:schemeClr val="tx1"/>
                          </a:solidFill>
                        </a:rPr>
                        <a:t>3. PRAVO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 smtClean="0">
                          <a:solidFill>
                            <a:srgbClr val="336600"/>
                          </a:solidFill>
                        </a:rPr>
                        <a:t>+</a:t>
                      </a:r>
                      <a:endParaRPr lang="hr-HR" sz="4400" b="1" dirty="0">
                        <a:solidFill>
                          <a:srgbClr val="3366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4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2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b="1" dirty="0" smtClean="0">
                          <a:solidFill>
                            <a:schemeClr val="tx1"/>
                          </a:solidFill>
                        </a:rPr>
                        <a:t>4. EKONOMIJA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 smtClean="0">
                          <a:solidFill>
                            <a:srgbClr val="336600"/>
                          </a:solidFill>
                        </a:rPr>
                        <a:t>+</a:t>
                      </a:r>
                      <a:endParaRPr lang="hr-HR" sz="4400" b="1" dirty="0">
                        <a:solidFill>
                          <a:srgbClr val="3366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2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b="1" dirty="0" smtClean="0">
                          <a:solidFill>
                            <a:schemeClr val="tx1"/>
                          </a:solidFill>
                        </a:rPr>
                        <a:t>5. KEM.</a:t>
                      </a:r>
                      <a:r>
                        <a:rPr lang="hr-HR" sz="3200" b="1" baseline="0" dirty="0" smtClean="0">
                          <a:solidFill>
                            <a:schemeClr val="tx1"/>
                          </a:solidFill>
                        </a:rPr>
                        <a:t> INŽENJ.</a:t>
                      </a:r>
                      <a:endParaRPr lang="hr-HR" sz="3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b="1" dirty="0" smtClean="0">
                          <a:solidFill>
                            <a:srgbClr val="336600"/>
                          </a:solidFill>
                        </a:rPr>
                        <a:t>+</a:t>
                      </a:r>
                      <a:endParaRPr lang="hr-HR" sz="4400" b="1" dirty="0">
                        <a:solidFill>
                          <a:srgbClr val="3366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563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3200" b="1" dirty="0" smtClean="0">
                          <a:solidFill>
                            <a:schemeClr val="tx1"/>
                          </a:solidFill>
                        </a:rPr>
                        <a:t>6. ARHITEKTURA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4400" b="1" dirty="0" smtClean="0">
                          <a:solidFill>
                            <a:srgbClr val="336600"/>
                          </a:solidFill>
                        </a:rPr>
                        <a:t>+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6228184" y="3143248"/>
            <a:ext cx="100811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4400" b="1" dirty="0" smtClean="0"/>
              <a:t>DA</a:t>
            </a:r>
            <a:endParaRPr lang="hr-HR" sz="4400" b="1" dirty="0"/>
          </a:p>
        </p:txBody>
      </p:sp>
      <p:sp>
        <p:nvSpPr>
          <p:cNvPr id="2" name="TekstniOkvir 1"/>
          <p:cNvSpPr txBox="1"/>
          <p:nvPr/>
        </p:nvSpPr>
        <p:spPr>
          <a:xfrm>
            <a:off x="7715272" y="3000372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b="1" dirty="0" smtClean="0">
                <a:solidFill>
                  <a:srgbClr val="FF0000"/>
                </a:solidFill>
              </a:rPr>
              <a:t>123</a:t>
            </a:r>
          </a:p>
          <a:p>
            <a:r>
              <a:rPr lang="hr-HR" sz="2000" b="1" dirty="0" smtClean="0"/>
              <a:t>   Upis</a:t>
            </a:r>
            <a:endParaRPr lang="hr-HR" sz="2000" b="1" dirty="0"/>
          </a:p>
        </p:txBody>
      </p:sp>
    </p:spTree>
    <p:extLst>
      <p:ext uri="{BB962C8B-B14F-4D97-AF65-F5344CB8AC3E}">
        <p14:creationId xmlns:p14="http://schemas.microsoft.com/office/powerpoint/2010/main" xmlns="" val="223449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29481" y="428604"/>
            <a:ext cx="905626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800" b="1" dirty="0" smtClean="0"/>
              <a:t>Škola učenicima </a:t>
            </a:r>
            <a:r>
              <a:rPr lang="hr-HR" sz="4800" b="1" u="sng" dirty="0" smtClean="0">
                <a:solidFill>
                  <a:srgbClr val="FF0000"/>
                </a:solidFill>
              </a:rPr>
              <a:t>ne može </a:t>
            </a:r>
            <a:r>
              <a:rPr lang="hr-HR" sz="4800" b="1" dirty="0" smtClean="0"/>
              <a:t>izdati </a:t>
            </a:r>
          </a:p>
          <a:p>
            <a:r>
              <a:rPr lang="hr-HR" sz="4800" b="1" dirty="0" smtClean="0"/>
              <a:t>svjedodžbe i potvrde </a:t>
            </a:r>
          </a:p>
          <a:p>
            <a:r>
              <a:rPr lang="hr-HR" sz="4800" b="1" dirty="0" smtClean="0"/>
              <a:t>o položenim ispitima prije </a:t>
            </a:r>
          </a:p>
          <a:p>
            <a:r>
              <a:rPr lang="hr-HR" sz="4800" b="1" dirty="0" smtClean="0"/>
              <a:t>17.7.2019.</a:t>
            </a:r>
          </a:p>
          <a:p>
            <a:endParaRPr lang="hr-HR" sz="4800" b="1" dirty="0" smtClean="0"/>
          </a:p>
          <a:p>
            <a:r>
              <a:rPr lang="hr-HR" sz="4800" b="1" u="sng" dirty="0" smtClean="0"/>
              <a:t>Ako učenici upis moraju obaviti </a:t>
            </a:r>
          </a:p>
          <a:p>
            <a:r>
              <a:rPr lang="hr-HR" sz="4800" b="1" u="sng" dirty="0" smtClean="0"/>
              <a:t>ranije</a:t>
            </a:r>
            <a:r>
              <a:rPr lang="hr-HR" sz="4800" b="1" dirty="0" smtClean="0"/>
              <a:t>, trebaju ponijeti upisni broj.</a:t>
            </a:r>
            <a:endParaRPr lang="hr-HR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571472" y="1785926"/>
            <a:ext cx="7929618" cy="2677656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hr-HR" sz="3600" b="1" u="sng" dirty="0"/>
              <a:t>Dodjelom upisnoga broja za određeni </a:t>
            </a:r>
            <a:endParaRPr lang="hr-HR" sz="3600" b="1" u="sng" dirty="0" smtClean="0"/>
          </a:p>
          <a:p>
            <a:r>
              <a:rPr lang="hr-HR" sz="3600" b="1" u="sng" dirty="0" smtClean="0"/>
              <a:t>studijski </a:t>
            </a:r>
            <a:r>
              <a:rPr lang="hr-HR" sz="3600" b="1" u="sng" dirty="0"/>
              <a:t>program</a:t>
            </a:r>
            <a:r>
              <a:rPr lang="hr-HR" sz="3600" b="1" u="sng" dirty="0">
                <a:solidFill>
                  <a:srgbClr val="C00000"/>
                </a:solidFill>
              </a:rPr>
              <a:t> </a:t>
            </a:r>
            <a:r>
              <a:rPr lang="hr-HR" sz="4800" b="1" u="sng" dirty="0" smtClean="0">
                <a:solidFill>
                  <a:srgbClr val="C00000"/>
                </a:solidFill>
              </a:rPr>
              <a:t>nastaje </a:t>
            </a:r>
            <a:r>
              <a:rPr lang="hr-HR" sz="4800" b="1" u="sng" dirty="0">
                <a:solidFill>
                  <a:srgbClr val="C00000"/>
                </a:solidFill>
              </a:rPr>
              <a:t>obveza učenika </a:t>
            </a:r>
            <a:r>
              <a:rPr lang="hr-HR" sz="3600" b="1" u="sng" dirty="0"/>
              <a:t>da </a:t>
            </a:r>
            <a:r>
              <a:rPr lang="hr-HR" sz="3600" b="1" u="sng" dirty="0" smtClean="0"/>
              <a:t>se </a:t>
            </a:r>
            <a:r>
              <a:rPr lang="hr-HR" sz="3600" b="1" u="sng" dirty="0"/>
              <a:t>upiše na taj studijski program.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71407" y="928670"/>
            <a:ext cx="90725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/>
              <a:t>Ako učenik </a:t>
            </a:r>
            <a:r>
              <a:rPr lang="hr-HR" sz="3600" b="1" dirty="0" smtClean="0"/>
              <a:t> </a:t>
            </a:r>
            <a:r>
              <a:rPr lang="hr-HR" sz="3600" b="1" dirty="0"/>
              <a:t>ostvari pravo </a:t>
            </a:r>
            <a:r>
              <a:rPr lang="hr-HR" sz="3600" b="1" dirty="0" smtClean="0"/>
              <a:t>upisa studijskog programa, a </a:t>
            </a:r>
            <a:r>
              <a:rPr lang="hr-HR" sz="3600" b="1" dirty="0"/>
              <a:t>ne ode ga fizički upisati, tada </a:t>
            </a:r>
            <a:r>
              <a:rPr lang="hr-HR" sz="3600" b="1" dirty="0" smtClean="0"/>
              <a:t>mu </a:t>
            </a:r>
            <a:r>
              <a:rPr lang="hr-HR" sz="3600" b="1" dirty="0"/>
              <a:t>visoko </a:t>
            </a:r>
            <a:r>
              <a:rPr lang="hr-HR" sz="3600" b="1" dirty="0" smtClean="0"/>
              <a:t>učilište </a:t>
            </a:r>
            <a:r>
              <a:rPr lang="hr-HR" sz="3600" b="1" dirty="0"/>
              <a:t>može </a:t>
            </a:r>
            <a:r>
              <a:rPr lang="hr-HR" sz="3600" b="1" dirty="0" smtClean="0"/>
              <a:t>zaračunati </a:t>
            </a:r>
            <a:r>
              <a:rPr lang="hr-HR" sz="3600" b="1" dirty="0"/>
              <a:t>troškove zbog </a:t>
            </a:r>
            <a:endParaRPr lang="hr-HR" sz="3600" b="1" dirty="0" smtClean="0"/>
          </a:p>
          <a:p>
            <a:r>
              <a:rPr lang="hr-HR" sz="3600" b="1" dirty="0" smtClean="0"/>
              <a:t>nepopunjenoga upisnog </a:t>
            </a:r>
            <a:r>
              <a:rPr lang="hr-HR" sz="3600" b="1" dirty="0"/>
              <a:t>mjesta koji mogu </a:t>
            </a:r>
            <a:endParaRPr lang="hr-HR" sz="3600" b="1" dirty="0" smtClean="0"/>
          </a:p>
          <a:p>
            <a:r>
              <a:rPr lang="hr-HR" sz="3600" b="1" dirty="0" smtClean="0"/>
              <a:t>biti </a:t>
            </a:r>
            <a:r>
              <a:rPr lang="hr-HR" sz="3600" b="1" dirty="0"/>
              <a:t>i do iznosa jednogodišnje školarine.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85720" y="1928802"/>
            <a:ext cx="8572560" cy="1754326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hr-HR" sz="3600" b="1" dirty="0"/>
              <a:t>Nakon ostvarenoga prava upisa učenik mora </a:t>
            </a:r>
            <a:endParaRPr lang="hr-HR" sz="3600" b="1" dirty="0" smtClean="0"/>
          </a:p>
          <a:p>
            <a:r>
              <a:rPr lang="hr-HR" sz="3600" b="1" dirty="0" smtClean="0"/>
              <a:t>potražiti daljnje </a:t>
            </a:r>
            <a:r>
              <a:rPr lang="hr-HR" sz="3600" b="1" u="sng" dirty="0" smtClean="0">
                <a:solidFill>
                  <a:srgbClr val="C00000"/>
                </a:solidFill>
              </a:rPr>
              <a:t>informacije o upisu</a:t>
            </a:r>
            <a:r>
              <a:rPr lang="hr-HR" sz="3600" b="1" dirty="0" smtClean="0">
                <a:solidFill>
                  <a:srgbClr val="C00000"/>
                </a:solidFill>
              </a:rPr>
              <a:t> </a:t>
            </a:r>
            <a:r>
              <a:rPr lang="hr-HR" sz="3600" b="1" dirty="0"/>
              <a:t>izravno</a:t>
            </a:r>
            <a:r>
              <a:rPr lang="hr-HR" sz="3600" b="1" dirty="0">
                <a:solidFill>
                  <a:srgbClr val="C00000"/>
                </a:solidFill>
              </a:rPr>
              <a:t> </a:t>
            </a:r>
            <a:r>
              <a:rPr lang="hr-HR" sz="3600" b="1" u="sng" dirty="0">
                <a:solidFill>
                  <a:srgbClr val="C00000"/>
                </a:solidFill>
              </a:rPr>
              <a:t>na </a:t>
            </a:r>
            <a:r>
              <a:rPr lang="hr-HR" sz="3600" b="1" u="sng" dirty="0" smtClean="0">
                <a:solidFill>
                  <a:srgbClr val="C00000"/>
                </a:solidFill>
              </a:rPr>
              <a:t>visokome </a:t>
            </a:r>
            <a:r>
              <a:rPr lang="hr-HR" sz="3600" b="1" u="sng" dirty="0">
                <a:solidFill>
                  <a:srgbClr val="C00000"/>
                </a:solidFill>
              </a:rPr>
              <a:t>učilištu.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07505" y="1124744"/>
            <a:ext cx="9036496" cy="44012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chemeClr val="tx2">
                    <a:lumMod val="50000"/>
                  </a:schemeClr>
                </a:solidFill>
              </a:rPr>
              <a:t>OBJAVA REZULTATA:                 10.07.2019.</a:t>
            </a:r>
          </a:p>
          <a:p>
            <a:endParaRPr lang="hr-HR" sz="4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sz="4000" b="1" dirty="0" smtClean="0">
                <a:solidFill>
                  <a:schemeClr val="tx2">
                    <a:lumMod val="50000"/>
                  </a:schemeClr>
                </a:solidFill>
              </a:rPr>
              <a:t>ROK ZA PRIGOVORE:                12.07.2019.</a:t>
            </a:r>
          </a:p>
          <a:p>
            <a:endParaRPr lang="hr-HR" sz="4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sz="4000" b="1" dirty="0" smtClean="0">
                <a:solidFill>
                  <a:schemeClr val="tx2">
                    <a:lumMod val="50000"/>
                  </a:schemeClr>
                </a:solidFill>
              </a:rPr>
              <a:t>OBJAVA KONAČNIH REZULT.   15.07.2019.</a:t>
            </a:r>
          </a:p>
          <a:p>
            <a:endParaRPr lang="hr-HR" sz="4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sz="4000" b="1" dirty="0" smtClean="0">
                <a:solidFill>
                  <a:schemeClr val="tx2">
                    <a:lumMod val="50000"/>
                  </a:schemeClr>
                </a:solidFill>
              </a:rPr>
              <a:t>PODJELA SVJEDODŽBI:            17.07.2019.</a:t>
            </a:r>
            <a:endParaRPr lang="hr-HR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021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14282" y="1142984"/>
            <a:ext cx="8786874" cy="3724096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hr-HR" sz="4400" b="1" dirty="0" smtClean="0"/>
              <a:t>ODABRANI STUDIJSKI PROGRAMI KOJE JE UČENIK </a:t>
            </a:r>
            <a:r>
              <a:rPr lang="hr-HR" sz="4400" b="1" dirty="0" smtClean="0">
                <a:solidFill>
                  <a:srgbClr val="C00000"/>
                </a:solidFill>
              </a:rPr>
              <a:t>SPREMAN UPISATI</a:t>
            </a:r>
            <a:r>
              <a:rPr lang="hr-HR" sz="4400" b="1" dirty="0" smtClean="0"/>
              <a:t>, NAKON OBJAVE PRIVREMENIH</a:t>
            </a:r>
          </a:p>
          <a:p>
            <a:r>
              <a:rPr lang="hr-HR" sz="4400" b="1" dirty="0" smtClean="0"/>
              <a:t>REZULTATA </a:t>
            </a:r>
            <a:r>
              <a:rPr lang="hr-HR" sz="6000" b="1" u="sng" dirty="0" smtClean="0">
                <a:solidFill>
                  <a:srgbClr val="FF0000"/>
                </a:solidFill>
              </a:rPr>
              <a:t>NE MORAJU </a:t>
            </a:r>
            <a:r>
              <a:rPr lang="hr-HR" sz="4400" b="1" dirty="0" smtClean="0"/>
              <a:t>SE BRISATI </a:t>
            </a:r>
            <a:endParaRPr lang="hr-H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http://www.skole.hr/upload/new/images/newsimg/3008/Image/odabir_velik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3649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avokutnik 2"/>
          <p:cNvSpPr/>
          <p:nvPr/>
        </p:nvSpPr>
        <p:spPr>
          <a:xfrm>
            <a:off x="3779912" y="836712"/>
            <a:ext cx="1152128" cy="457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0" y="2071678"/>
            <a:ext cx="9144000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hr-HR" sz="3600" b="1" dirty="0" smtClean="0"/>
              <a:t> </a:t>
            </a:r>
          </a:p>
          <a:p>
            <a:r>
              <a:rPr lang="hr-HR" sz="3600" b="1" dirty="0" smtClean="0"/>
              <a:t> Svi listovi ispitne knjižice i list za odgovore bit</a:t>
            </a:r>
          </a:p>
          <a:p>
            <a:r>
              <a:rPr lang="hr-HR" sz="3600" b="1" dirty="0" smtClean="0"/>
              <a:t> će skenirani i prikazani učeniku zbog provjere</a:t>
            </a:r>
          </a:p>
          <a:p>
            <a:r>
              <a:rPr lang="hr-HR" sz="3600" b="1" dirty="0" smtClean="0"/>
              <a:t> točnosti ocjenjivanja, a vidljivi na poveznici</a:t>
            </a:r>
          </a:p>
          <a:p>
            <a:r>
              <a:rPr lang="hr-HR" sz="3600" b="1" dirty="0" smtClean="0"/>
              <a:t>  </a:t>
            </a:r>
            <a:r>
              <a:rPr lang="hr-HR" sz="3600" b="1" dirty="0" smtClean="0">
                <a:solidFill>
                  <a:srgbClr val="0000FF"/>
                </a:solidFill>
              </a:rPr>
              <a:t>“Moji rezultati”.</a:t>
            </a:r>
          </a:p>
          <a:p>
            <a:endParaRPr lang="hr-HR" sz="3600" b="1" dirty="0" smtClean="0"/>
          </a:p>
          <a:p>
            <a:endParaRPr lang="hr-HR" sz="3600" b="1" dirty="0" smtClean="0"/>
          </a:p>
          <a:p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xmlns="" val="14171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571604" y="428604"/>
            <a:ext cx="6357982" cy="707886"/>
          </a:xfrm>
          <a:prstGeom prst="rect">
            <a:avLst/>
          </a:prstGeom>
          <a:solidFill>
            <a:srgbClr val="FF0000"/>
          </a:solidFill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300" endPos="555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hr-HR" sz="4000" b="1" u="sng" dirty="0">
                <a:solidFill>
                  <a:schemeClr val="bg1"/>
                </a:solidFill>
              </a:rPr>
              <a:t>PODNOŠENJE </a:t>
            </a:r>
            <a:r>
              <a:rPr lang="hr-HR" sz="4000" b="1" u="sng" dirty="0" smtClean="0">
                <a:solidFill>
                  <a:schemeClr val="bg1"/>
                </a:solidFill>
              </a:rPr>
              <a:t>PRIGOVORA</a:t>
            </a:r>
            <a:endParaRPr lang="hr-HR" sz="4000" dirty="0">
              <a:solidFill>
                <a:schemeClr val="bg1"/>
              </a:solidFill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357158" y="2357430"/>
            <a:ext cx="8501122" cy="1200329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 </a:t>
            </a:r>
            <a:r>
              <a:rPr lang="hr-HR" sz="3600" b="1" dirty="0" smtClean="0"/>
              <a:t>– na ocjenjivanje, najkasnije </a:t>
            </a:r>
            <a:r>
              <a:rPr lang="hr-HR" sz="3600" b="1" dirty="0"/>
              <a:t>48 sati </a:t>
            </a:r>
            <a:r>
              <a:rPr lang="hr-HR" sz="3600" b="1" dirty="0" smtClean="0"/>
              <a:t>nakon</a:t>
            </a:r>
          </a:p>
          <a:p>
            <a:r>
              <a:rPr lang="hr-HR" sz="3600" b="1" dirty="0" smtClean="0"/>
              <a:t>     </a:t>
            </a:r>
            <a:r>
              <a:rPr lang="hr-HR" sz="3600" b="1" dirty="0"/>
              <a:t>objave </a:t>
            </a:r>
            <a:r>
              <a:rPr lang="hr-HR" sz="3600" b="1" dirty="0" smtClean="0"/>
              <a:t>rezultata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357158" y="4214818"/>
            <a:ext cx="8511625" cy="1200329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3600" b="1" dirty="0" smtClean="0"/>
              <a:t> na točnost ostalih podataka, najkasnije 72</a:t>
            </a:r>
          </a:p>
          <a:p>
            <a:r>
              <a:rPr lang="hr-HR" sz="3600" b="1" dirty="0" smtClean="0"/>
              <a:t>  </a:t>
            </a:r>
            <a:r>
              <a:rPr lang="hr-HR" sz="3600" b="1" dirty="0"/>
              <a:t>sata prije objave konačnih </a:t>
            </a:r>
            <a:r>
              <a:rPr lang="hr-HR" sz="3600" b="1" dirty="0" smtClean="0"/>
              <a:t>rang-lista.</a:t>
            </a:r>
            <a:endParaRPr lang="hr-H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000100" y="357166"/>
            <a:ext cx="7215238" cy="1200329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/>
              <a:t>Učenik prigovor predaje školskom ispitnom povjerenstvu</a:t>
            </a:r>
            <a:endParaRPr lang="hr-HR" sz="3600" b="1" dirty="0"/>
          </a:p>
        </p:txBody>
      </p:sp>
      <p:sp>
        <p:nvSpPr>
          <p:cNvPr id="5" name="TekstniOkvir 4"/>
          <p:cNvSpPr txBox="1"/>
          <p:nvPr/>
        </p:nvSpPr>
        <p:spPr>
          <a:xfrm>
            <a:off x="3571868" y="2786058"/>
            <a:ext cx="1583510" cy="646331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hr-HR" sz="3600" b="1" dirty="0" smtClean="0"/>
              <a:t>NCVVO</a:t>
            </a:r>
            <a:endParaRPr lang="hr-HR" sz="3600" b="1" dirty="0"/>
          </a:p>
        </p:txBody>
      </p:sp>
      <p:sp>
        <p:nvSpPr>
          <p:cNvPr id="6" name="TekstniOkvir 5"/>
          <p:cNvSpPr txBox="1"/>
          <p:nvPr/>
        </p:nvSpPr>
        <p:spPr>
          <a:xfrm>
            <a:off x="428596" y="4643446"/>
            <a:ext cx="8286776" cy="1200329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hr-HR" sz="3600" b="1" dirty="0" smtClean="0"/>
              <a:t>Status obrade prigovora bit će učeniku vidljiv na poveznici </a:t>
            </a:r>
            <a:r>
              <a:rPr lang="hr-HR" sz="3600" b="1" dirty="0" smtClean="0">
                <a:solidFill>
                  <a:srgbClr val="0000FF"/>
                </a:solidFill>
              </a:rPr>
              <a:t>‘Moji prigovori’.</a:t>
            </a:r>
            <a:endParaRPr lang="hr-HR" sz="3600" b="1" dirty="0">
              <a:solidFill>
                <a:srgbClr val="0000FF"/>
              </a:solidFill>
            </a:endParaRPr>
          </a:p>
        </p:txBody>
      </p:sp>
      <p:cxnSp>
        <p:nvCxnSpPr>
          <p:cNvPr id="8" name="Ravni poveznik sa strelicom 7"/>
          <p:cNvCxnSpPr/>
          <p:nvPr/>
        </p:nvCxnSpPr>
        <p:spPr>
          <a:xfrm rot="5400000">
            <a:off x="4036215" y="2250273"/>
            <a:ext cx="500066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sa strelicom 10"/>
          <p:cNvCxnSpPr/>
          <p:nvPr/>
        </p:nvCxnSpPr>
        <p:spPr>
          <a:xfrm rot="5400000">
            <a:off x="4108447" y="3963991"/>
            <a:ext cx="500066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57158" y="135729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 smtClean="0"/>
              <a:t>Obrazac za prigovor dostupan je na mrežnoj stranici </a:t>
            </a:r>
            <a:r>
              <a:rPr lang="hr-HR" sz="3600" b="1" dirty="0" err="1" smtClean="0">
                <a:hlinkClick r:id="rId2"/>
              </a:rPr>
              <a:t>www.postani</a:t>
            </a:r>
            <a:r>
              <a:rPr lang="hr-HR" sz="3600" b="1" dirty="0" smtClean="0">
                <a:hlinkClick r:id="rId2"/>
              </a:rPr>
              <a:t>-</a:t>
            </a:r>
            <a:r>
              <a:rPr lang="hr-HR" sz="3600" b="1" dirty="0" err="1" smtClean="0">
                <a:hlinkClick r:id="rId2"/>
              </a:rPr>
              <a:t>student.hr</a:t>
            </a:r>
            <a:endParaRPr lang="hr-HR" sz="3600" b="1" dirty="0" smtClean="0"/>
          </a:p>
          <a:p>
            <a:endParaRPr lang="hr-HR" sz="3600" b="1" dirty="0" smtClean="0"/>
          </a:p>
          <a:p>
            <a:endParaRPr lang="hr-HR" sz="3600" b="1" dirty="0" smtClean="0"/>
          </a:p>
          <a:p>
            <a:r>
              <a:rPr lang="hr-HR" sz="3600" dirty="0" smtClean="0"/>
              <a:t>Učenici obrazac mogu dobiti u školi.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142976" y="214290"/>
            <a:ext cx="6520696" cy="1323439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hr-HR" sz="4000" b="1" dirty="0" smtClean="0">
                <a:solidFill>
                  <a:schemeClr val="bg1"/>
                </a:solidFill>
              </a:rPr>
              <a:t>PRIGOVORI NA OCJENJIVANJE SE UVAŽAVAJU</a:t>
            </a:r>
            <a:endParaRPr lang="hr-HR" sz="4000" b="1" dirty="0">
              <a:solidFill>
                <a:schemeClr val="bg1"/>
              </a:solidFill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428596" y="3214686"/>
            <a:ext cx="8001056" cy="1200329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prstClr val="black"/>
                </a:solidFill>
              </a:rPr>
              <a:t> - kada učenik nije dobio bodove za točan</a:t>
            </a:r>
          </a:p>
          <a:p>
            <a:r>
              <a:rPr lang="hr-HR" sz="3600" b="1" dirty="0" smtClean="0">
                <a:solidFill>
                  <a:prstClr val="black"/>
                </a:solidFill>
              </a:rPr>
              <a:t>   odgovor</a:t>
            </a:r>
            <a:endParaRPr lang="hr-HR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874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-1" y="2285992"/>
            <a:ext cx="9144001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rgbClr val="FF0000"/>
                </a:solidFill>
              </a:rPr>
              <a:t> </a:t>
            </a:r>
            <a:r>
              <a:rPr lang="hr-HR" sz="3600" b="1" dirty="0" smtClean="0">
                <a:solidFill>
                  <a:prstClr val="black"/>
                </a:solidFill>
              </a:rPr>
              <a:t>- odgovori nisu prepisani na list za odgovore</a:t>
            </a:r>
          </a:p>
          <a:p>
            <a:endParaRPr lang="hr-HR" sz="3600" b="1" dirty="0" smtClean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r>
              <a:rPr lang="hr-HR" sz="3600" b="1" dirty="0" smtClean="0">
                <a:solidFill>
                  <a:prstClr val="black"/>
                </a:solidFill>
              </a:rPr>
              <a:t> sadržaj koncepta nije prepisan na list za esej</a:t>
            </a:r>
          </a:p>
          <a:p>
            <a:pPr>
              <a:buFontTx/>
              <a:buChar char="-"/>
            </a:pPr>
            <a:endParaRPr lang="hr-HR" sz="3600" b="1" dirty="0" smtClean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r>
              <a:rPr lang="hr-HR" sz="3600" b="1" dirty="0" smtClean="0">
                <a:solidFill>
                  <a:prstClr val="black"/>
                </a:solidFill>
              </a:rPr>
              <a:t> kada esej nema propisani minimum riječi</a:t>
            </a:r>
          </a:p>
          <a:p>
            <a:pPr>
              <a:buFontTx/>
              <a:buChar char="-"/>
            </a:pPr>
            <a:endParaRPr lang="hr-HR" sz="3600" b="1" dirty="0" smtClean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r>
              <a:rPr lang="hr-HR" sz="3600" b="1" dirty="0" smtClean="0">
                <a:solidFill>
                  <a:prstClr val="black"/>
                </a:solidFill>
              </a:rPr>
              <a:t> učeniku nedostaje bod za pozitivnu ocjenu.</a:t>
            </a:r>
            <a:endParaRPr lang="hr-HR" sz="3600" b="1" dirty="0">
              <a:solidFill>
                <a:prstClr val="black"/>
              </a:solidFill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500034" y="285728"/>
            <a:ext cx="7960897" cy="707886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hr-HR" sz="4000" b="1" u="sng" dirty="0" smtClean="0">
                <a:solidFill>
                  <a:schemeClr val="bg1"/>
                </a:solidFill>
              </a:rPr>
              <a:t>PRIGOVOR NEĆE BITI UVAŽEN KADA:</a:t>
            </a:r>
            <a:endParaRPr lang="hr-H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590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214546" y="285728"/>
            <a:ext cx="4311501" cy="64633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hr-HR" sz="3600" b="1" dirty="0" smtClean="0">
                <a:solidFill>
                  <a:srgbClr val="FFFFFF"/>
                </a:solidFill>
              </a:rPr>
              <a:t>PRIGOVORI UČENIKA </a:t>
            </a:r>
            <a:endParaRPr lang="hr-HR" sz="3600" b="1" dirty="0">
              <a:solidFill>
                <a:srgbClr val="FFFFFF"/>
              </a:solidFill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285720" y="1571612"/>
            <a:ext cx="8805616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 smtClean="0"/>
              <a:t>Članak 43. stavak 3</a:t>
            </a:r>
            <a:r>
              <a:rPr lang="hr-HR" sz="2800" b="1" dirty="0" smtClean="0"/>
              <a:t>.</a:t>
            </a:r>
            <a:endParaRPr lang="hr-HR" sz="2800" b="1" dirty="0" smtClean="0"/>
          </a:p>
          <a:p>
            <a:endParaRPr lang="hr-HR" sz="2800" b="1" dirty="0" smtClean="0"/>
          </a:p>
          <a:p>
            <a:r>
              <a:rPr lang="hr-HR" sz="3600" dirty="0" smtClean="0"/>
              <a:t>Pisani prigovor na bodovanje ispita može se </a:t>
            </a:r>
          </a:p>
          <a:p>
            <a:r>
              <a:rPr lang="hr-HR" sz="3600" dirty="0" smtClean="0"/>
              <a:t>podnijeti u roku 48 sati od objave rezultata </a:t>
            </a:r>
          </a:p>
          <a:p>
            <a:r>
              <a:rPr lang="hr-HR" sz="3600" dirty="0" smtClean="0"/>
              <a:t>ispita, </a:t>
            </a:r>
            <a:r>
              <a:rPr lang="hr-HR" sz="3600" b="1" u="sng" dirty="0" smtClean="0"/>
              <a:t>a u njemu mora biti naznačeno na koji </a:t>
            </a:r>
          </a:p>
          <a:p>
            <a:r>
              <a:rPr lang="hr-HR" sz="3600" b="1" u="sng" dirty="0" smtClean="0"/>
              <a:t>se zadatak odnosi te objašnjeno u čemu se </a:t>
            </a:r>
          </a:p>
          <a:p>
            <a:r>
              <a:rPr lang="hr-HR" sz="3600" b="1" u="sng" dirty="0" smtClean="0"/>
              <a:t>sastoji nepravilnost.</a:t>
            </a:r>
            <a:endParaRPr lang="hr-HR" sz="3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519</Words>
  <Application>Microsoft Office PowerPoint</Application>
  <PresentationFormat>Prikaz na zaslonu (4:3)</PresentationFormat>
  <Paragraphs>124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Naslovi slajdova</vt:lpstr>
      </vt:variant>
      <vt:variant>
        <vt:i4>20</vt:i4>
      </vt:variant>
    </vt:vector>
  </HeadingPairs>
  <TitlesOfParts>
    <vt:vector size="23" baseType="lpstr">
      <vt:lpstr>Office tema</vt:lpstr>
      <vt:lpstr>1_Office tema</vt:lpstr>
      <vt:lpstr>2_Office tema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JASNA</dc:creator>
  <cp:lastModifiedBy>JASNA</cp:lastModifiedBy>
  <cp:revision>59</cp:revision>
  <dcterms:created xsi:type="dcterms:W3CDTF">2014-05-05T18:30:54Z</dcterms:created>
  <dcterms:modified xsi:type="dcterms:W3CDTF">2019-05-28T21:19:10Z</dcterms:modified>
</cp:coreProperties>
</file>