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5" r:id="rId13"/>
    <p:sldId id="268" r:id="rId14"/>
    <p:sldId id="270" r:id="rId15"/>
    <p:sldId id="271" r:id="rId16"/>
    <p:sldId id="272" r:id="rId17"/>
    <p:sldId id="273" r:id="rId18"/>
    <p:sldId id="274" r:id="rId19"/>
    <p:sldId id="277" r:id="rId20"/>
    <p:sldId id="276" r:id="rId21"/>
    <p:sldId id="263" r:id="rId22"/>
    <p:sldId id="278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9B6345-4F46-4043-9EA8-8105E27605D7}" type="datetimeFigureOut">
              <a:rPr lang="hr-HR" smtClean="0"/>
              <a:pPr/>
              <a:t>22.9.2013.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hr-HR" dirty="0" smtClean="0"/>
              <a:t>Državna mtura 2013./2014.</a:t>
            </a:r>
            <a:endParaRPr lang="hr-HR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FE9277-06D7-45BD-A12E-238A5B2B63BE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5" name="Picture 2" descr="https://encrypted-tbn3.gstatic.com/images?q=tbn:ANd9GcT3no-kpeEcS3fEdWumeSnxl7yUeKzEQU5SuTEOFvYnNGzwFuD72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88224" y="0"/>
            <a:ext cx="1828800" cy="1590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vvo.hr/" TargetMode="External"/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udij.hr/" TargetMode="External"/><Relationship Id="rId5" Type="http://schemas.openxmlformats.org/officeDocument/2006/relationships/hyperlink" Target="http://www.ssik.hr/" TargetMode="External"/><Relationship Id="rId4" Type="http://schemas.openxmlformats.org/officeDocument/2006/relationships/hyperlink" Target="http://www.mojamatura.net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DRŽAVNA MATURA 2013./2014.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Pravo prednosti upisa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Pod uvjetom da prijeđu razredbeni prag, bez obzira na mjesto na rang – listi</a:t>
            </a:r>
          </a:p>
          <a:p>
            <a:endParaRPr lang="hr-HR" dirty="0" smtClean="0"/>
          </a:p>
          <a:p>
            <a:r>
              <a:rPr lang="hr-HR" dirty="0" smtClean="0"/>
              <a:t>Brošura (www. ncvvo.hr)</a:t>
            </a:r>
          </a:p>
          <a:p>
            <a:endParaRPr lang="hr-HR" dirty="0" smtClean="0"/>
          </a:p>
          <a:p>
            <a:r>
              <a:rPr lang="hr-HR" dirty="0" smtClean="0"/>
              <a:t>Uz dokaze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Postupak prijave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568952" cy="4896544"/>
          </a:xfrm>
        </p:spPr>
        <p:txBody>
          <a:bodyPr>
            <a:normAutofit/>
          </a:bodyPr>
          <a:lstStyle/>
          <a:p>
            <a:r>
              <a:rPr lang="hr-HR" dirty="0" smtClean="0"/>
              <a:t>najviše </a:t>
            </a:r>
            <a:r>
              <a:rPr lang="hr-HR" b="1" dirty="0" smtClean="0"/>
              <a:t>10</a:t>
            </a:r>
            <a:r>
              <a:rPr lang="hr-HR" dirty="0" smtClean="0"/>
              <a:t> studijskih programa (osim u slučaju prijave dvopredmetnih studija)</a:t>
            </a:r>
          </a:p>
          <a:p>
            <a:pPr lvl="1"/>
            <a:r>
              <a:rPr lang="hr-HR" dirty="0" smtClean="0"/>
              <a:t>poredati prema vlastitim prioritetima</a:t>
            </a:r>
          </a:p>
          <a:p>
            <a:pPr lvl="1"/>
            <a:endParaRPr lang="hr-HR" dirty="0" smtClean="0"/>
          </a:p>
          <a:p>
            <a:pPr>
              <a:buNone/>
            </a:pPr>
            <a:r>
              <a:rPr lang="hr-HR" dirty="0" smtClean="0"/>
              <a:t>Kada odabere studijske programe, učeniku se istodobno prijavljuju </a:t>
            </a:r>
          </a:p>
          <a:p>
            <a:pPr>
              <a:buNone/>
            </a:pPr>
            <a:r>
              <a:rPr lang="hr-HR" dirty="0" smtClean="0"/>
              <a:t>ispiti državne mature koje zahtijevaju ti studijski programi.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vi-VN" dirty="0" smtClean="0"/>
              <a:t>Brisanjem odabira određenoga studijskog programa, ostaju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vi-VN" dirty="0" smtClean="0"/>
              <a:t>prijavljene razine ispita koje je taj studijski program </a:t>
            </a:r>
            <a:r>
              <a:rPr lang="hr-HR" dirty="0" smtClean="0"/>
              <a:t>z</a:t>
            </a:r>
            <a:r>
              <a:rPr lang="vi-VN" dirty="0" smtClean="0"/>
              <a:t>ahtijevao</a:t>
            </a:r>
            <a:r>
              <a:rPr lang="hr-HR" dirty="0" smtClean="0"/>
              <a:t>.</a:t>
            </a:r>
            <a:endParaRPr lang="vi-VN" dirty="0" smtClean="0"/>
          </a:p>
          <a:p>
            <a:pPr>
              <a:buNone/>
            </a:pPr>
            <a:endParaRPr lang="hr-HR" dirty="0" smtClean="0"/>
          </a:p>
          <a:p>
            <a:pPr lvl="1"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Promjena liste prioriteta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Učenik može:</a:t>
            </a:r>
          </a:p>
          <a:p>
            <a:r>
              <a:rPr lang="hr-HR" dirty="0" smtClean="0"/>
              <a:t>promijeniti prioritete studijskih programa</a:t>
            </a:r>
          </a:p>
          <a:p>
            <a:r>
              <a:rPr lang="hr-HR" dirty="0" smtClean="0"/>
              <a:t>izbrisati neki studijski program s liste</a:t>
            </a:r>
          </a:p>
          <a:p>
            <a:r>
              <a:rPr lang="hr-HR" dirty="0" smtClean="0"/>
              <a:t>dodati novi studijski program</a:t>
            </a:r>
          </a:p>
          <a:p>
            <a:r>
              <a:rPr lang="hr-HR" dirty="0" smtClean="0"/>
              <a:t>odustati od prijave svih studijskih programa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Polaganje ispita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ljetni rok</a:t>
            </a:r>
          </a:p>
          <a:p>
            <a:r>
              <a:rPr lang="hr-HR" dirty="0" smtClean="0"/>
              <a:t>jesenski rok</a:t>
            </a:r>
          </a:p>
          <a:p>
            <a:endParaRPr lang="hr-HR" dirty="0" smtClean="0"/>
          </a:p>
          <a:p>
            <a:r>
              <a:rPr lang="hr-HR" dirty="0" smtClean="0"/>
              <a:t>Učenik, iznimno, iz opravdanih razloga, može promijeniti, prijavljene ispite, što podrazumijeva odjaviti i prijaviti novi ispit, najkasnije 30 dana prije početka ispitnoga roka.</a:t>
            </a:r>
          </a:p>
          <a:p>
            <a:endParaRPr lang="hr-HR" dirty="0" smtClean="0"/>
          </a:p>
          <a:p>
            <a:r>
              <a:rPr lang="hr-HR" dirty="0" smtClean="0"/>
              <a:t>Točan raspored polaganja ispita objavljuje se pet dana uoči svakoga ispita. Svi učenici dužni su doći na ispitna mjesta najkasnije </a:t>
            </a:r>
            <a:r>
              <a:rPr lang="hr-HR" b="1" dirty="0" smtClean="0"/>
              <a:t>30 minuta prije </a:t>
            </a:r>
            <a:r>
              <a:rPr lang="hr-HR" dirty="0" smtClean="0"/>
              <a:t>početka pisanja ispita.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Ispit, odnosno ispite koje učenik nije položio može ponovno polagati u nekome od sljedećih ispitnih rokova.</a:t>
            </a:r>
          </a:p>
          <a:p>
            <a:endParaRPr lang="hr-HR" dirty="0" smtClean="0"/>
          </a:p>
          <a:p>
            <a:r>
              <a:rPr lang="hr-HR" dirty="0" smtClean="0"/>
              <a:t>Ako učenik u sljedećemu roku prijavi isti ispit na drugoj razini, smatra se da ispit polaže po </a:t>
            </a:r>
            <a:r>
              <a:rPr lang="hr-HR" b="1" dirty="0" smtClean="0"/>
              <a:t>drugi</a:t>
            </a:r>
            <a:r>
              <a:rPr lang="hr-HR" dirty="0" smtClean="0"/>
              <a:t> puta.</a:t>
            </a:r>
          </a:p>
          <a:p>
            <a:r>
              <a:rPr lang="hr-HR" dirty="0" smtClean="0"/>
              <a:t>Učeniku koji nije pristupio jednome od dvaju dijelova ispita, poništava se dio ispita kojemu je pristupio.</a:t>
            </a:r>
          </a:p>
          <a:p>
            <a:endParaRPr lang="hr-HR" dirty="0" smtClean="0"/>
          </a:p>
          <a:p>
            <a:r>
              <a:rPr lang="hr-HR" dirty="0" smtClean="0"/>
              <a:t>Učenici strukovnih škola dobivaju </a:t>
            </a:r>
            <a:r>
              <a:rPr lang="hr-HR" b="1" dirty="0" smtClean="0"/>
              <a:t>potvrdu o položenim ispitima </a:t>
            </a:r>
            <a:r>
              <a:rPr lang="hr-HR" dirty="0" smtClean="0"/>
              <a:t>državne mature u kojima su upisane ocjene obveznih i/ili izbornih ispita.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bodovanje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997152"/>
          </a:xfrm>
        </p:spPr>
        <p:txBody>
          <a:bodyPr/>
          <a:lstStyle/>
          <a:p>
            <a:r>
              <a:rPr lang="vi-VN" dirty="0" smtClean="0"/>
              <a:t>Ako visoko učilište kao uvjet upisa na određeni studijski program traži položen obvezni ispit državne mature na osnovnoj razini (B), za takav se studijski program mogu natjecati i učenici koji su traženi ispit položili na višoj razini (A)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r>
              <a:rPr lang="hr-HR" dirty="0" smtClean="0"/>
              <a:t>rezultat postignut na višoj razini (A) vrijedi 60% više od istoga rezultata postignutoga na osnovnoj razini (B)</a:t>
            </a:r>
          </a:p>
          <a:p>
            <a:pPr lvl="1"/>
            <a:r>
              <a:rPr lang="hr-HR" dirty="0" smtClean="0"/>
              <a:t>60 bodova postignutih na nekome obveznom ispitu na višoj razini (A) bit će jednakovrijedno kao 96 bodova postignutih na tome istom ispitu na osnovnoj razini (B)</a:t>
            </a:r>
          </a:p>
          <a:p>
            <a:pPr lvl="1"/>
            <a:endParaRPr lang="hr-HR" dirty="0" smtClean="0"/>
          </a:p>
          <a:p>
            <a:pPr>
              <a:buNone/>
            </a:pPr>
            <a:r>
              <a:rPr lang="hr-HR" dirty="0" smtClean="0"/>
              <a:t>Detaljan postupak bodovanja </a:t>
            </a:r>
            <a:r>
              <a:rPr lang="hr-HR" dirty="0" smtClean="0">
                <a:sym typeface="Wingdings" pitchFamily="2" charset="2"/>
              </a:rPr>
              <a:t> Brošura</a:t>
            </a:r>
            <a:endParaRPr lang="hr-HR" dirty="0" smtClean="0"/>
          </a:p>
          <a:p>
            <a:pPr lvl="1"/>
            <a:endParaRPr lang="hr-HR" dirty="0" smtClean="0"/>
          </a:p>
          <a:p>
            <a:endParaRPr lang="vi-VN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2404864"/>
          </a:xfrm>
        </p:spPr>
        <p:txBody>
          <a:bodyPr/>
          <a:lstStyle/>
          <a:p>
            <a:r>
              <a:rPr lang="hr-HR" dirty="0" smtClean="0"/>
              <a:t>Ako učenik dobije nedovoljan (1) na ispitu više razine (A), ne postoji mogućnost da se stečeni bodovi više razine (A) preračunaju u prolaznu ocjenu na osnovnoj razini (B).</a:t>
            </a:r>
          </a:p>
          <a:p>
            <a:r>
              <a:rPr lang="hr-HR" dirty="0" smtClean="0"/>
              <a:t>Ispiti ocijenjeni ocjenom nedovoljan (1) smatraju se nepoloženima.</a:t>
            </a: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293096"/>
            <a:ext cx="7776864" cy="156966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  <a:effectLst>
            <a:outerShdw blurRad="50800" dist="50800" dir="5400000" algn="ctr" rotWithShape="0">
              <a:schemeClr val="bg2">
                <a:lumMod val="9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hr-HR" sz="2400" dirty="0" smtClean="0"/>
              <a:t>Učenici koji polože osnovnu razinu (B) ispita </a:t>
            </a:r>
            <a:r>
              <a:rPr lang="hr-HR" sz="2400" b="1" dirty="0" smtClean="0">
                <a:solidFill>
                  <a:srgbClr val="FF0000"/>
                </a:solidFill>
              </a:rPr>
              <a:t>NEMAJU </a:t>
            </a:r>
            <a:r>
              <a:rPr lang="hr-HR" sz="2400" dirty="0" smtClean="0"/>
              <a:t>mogućnost prijave na studijski program koji traži položenu višu razinu (A) ispita.</a:t>
            </a:r>
          </a:p>
          <a:p>
            <a:endParaRPr lang="hr-HR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Kontinuirano praćenje bodovnog stanja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Od veljače 2014. pratiti </a:t>
            </a:r>
          </a:p>
          <a:p>
            <a:r>
              <a:rPr lang="hr-HR" dirty="0" smtClean="0"/>
              <a:t>bodovno stanje za svaki prijavljeni studijski program,</a:t>
            </a:r>
          </a:p>
          <a:p>
            <a:r>
              <a:rPr lang="hr-HR" dirty="0" smtClean="0"/>
              <a:t>trenutačni položaj na oglednoj rang-listi temeljem do tada ostvarenih bodova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prigovori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781128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U slučaju bilo kakvih nepravilnosti</a:t>
            </a:r>
          </a:p>
          <a:p>
            <a:pPr>
              <a:buNone/>
            </a:pPr>
            <a:r>
              <a:rPr lang="hr-HR" dirty="0" smtClean="0"/>
              <a:t>Razmatrati će se samo prigovori podneseni:</a:t>
            </a:r>
          </a:p>
          <a:p>
            <a:r>
              <a:rPr lang="hr-HR" dirty="0" smtClean="0"/>
              <a:t>najkasnije 48 sati nakon objave – za prigovore na rezultate</a:t>
            </a:r>
          </a:p>
          <a:p>
            <a:r>
              <a:rPr lang="hr-HR" dirty="0" smtClean="0"/>
              <a:t>najkasnije 72 sata prije objave konačnih rang-lista – za prigovore na točnost ostalih podataka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Nema </a:t>
            </a:r>
            <a:r>
              <a:rPr lang="hr-HR" b="1" u="sng" dirty="0" smtClean="0"/>
              <a:t>prigovora i zamolbi</a:t>
            </a:r>
            <a:r>
              <a:rPr lang="hr-HR" dirty="0" smtClean="0"/>
              <a:t> nakon pisanja ispita</a:t>
            </a:r>
          </a:p>
          <a:p>
            <a:r>
              <a:rPr lang="hr-HR" dirty="0" smtClean="0"/>
              <a:t>kada  učenik nije stigao prepisati odgovore u list za odgovore</a:t>
            </a:r>
          </a:p>
          <a:p>
            <a:r>
              <a:rPr lang="hr-HR" dirty="0" smtClean="0"/>
              <a:t> kada učenik nije prepisao esej (Hrvatski jezik , strani jezik ) na list za čistopis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kalendar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PRIJAVE: </a:t>
            </a:r>
            <a:r>
              <a:rPr lang="hr-HR" b="1" dirty="0" smtClean="0"/>
              <a:t>1.12.2013. do 1.02.2014. do 24:00</a:t>
            </a:r>
          </a:p>
          <a:p>
            <a:r>
              <a:rPr lang="hr-HR" dirty="0" smtClean="0"/>
              <a:t>LJETNI ROK POČINJE: </a:t>
            </a:r>
            <a:r>
              <a:rPr lang="hr-HR" b="1" dirty="0" smtClean="0"/>
              <a:t>20.05.2014</a:t>
            </a:r>
            <a:r>
              <a:rPr lang="hr-HR" dirty="0" smtClean="0"/>
              <a:t>.</a:t>
            </a:r>
          </a:p>
          <a:p>
            <a:r>
              <a:rPr lang="hr-HR" dirty="0" smtClean="0"/>
              <a:t>OBJAVA REZULTATA: </a:t>
            </a:r>
            <a:r>
              <a:rPr lang="hr-HR" b="1" dirty="0" smtClean="0"/>
              <a:t>7.07.2014</a:t>
            </a:r>
            <a:r>
              <a:rPr lang="hr-HR" dirty="0" smtClean="0"/>
              <a:t>.</a:t>
            </a:r>
          </a:p>
          <a:p>
            <a:r>
              <a:rPr lang="hr-HR" dirty="0" smtClean="0"/>
              <a:t>ROK ZA PRIGOVORE: </a:t>
            </a:r>
            <a:r>
              <a:rPr lang="hr-HR" b="1" dirty="0" smtClean="0"/>
              <a:t>9.07.2014</a:t>
            </a:r>
            <a:r>
              <a:rPr lang="hr-HR" dirty="0" smtClean="0"/>
              <a:t>.</a:t>
            </a:r>
          </a:p>
          <a:p>
            <a:r>
              <a:rPr lang="hr-HR" dirty="0" smtClean="0"/>
              <a:t>KONAČNA OBJAVA REZULTATA: </a:t>
            </a:r>
            <a:r>
              <a:rPr lang="hr-HR" b="1" dirty="0" smtClean="0"/>
              <a:t>14.07.2014</a:t>
            </a:r>
            <a:r>
              <a:rPr lang="hr-HR" dirty="0" smtClean="0"/>
              <a:t>.</a:t>
            </a:r>
          </a:p>
          <a:p>
            <a:r>
              <a:rPr lang="hr-HR" dirty="0" smtClean="0"/>
              <a:t>PODJELA SVJEDODŽBI: </a:t>
            </a:r>
            <a:r>
              <a:rPr lang="hr-HR" b="1" dirty="0" smtClean="0"/>
              <a:t>17.07.2014.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Ispiti državna mature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637112"/>
          </a:xfrm>
        </p:spPr>
        <p:txBody>
          <a:bodyPr>
            <a:normAutofit/>
          </a:bodyPr>
          <a:lstStyle/>
          <a:p>
            <a:r>
              <a:rPr lang="hr-HR" dirty="0" smtClean="0"/>
              <a:t>Obvezni dio</a:t>
            </a:r>
          </a:p>
          <a:p>
            <a:pPr lvl="1"/>
            <a:r>
              <a:rPr lang="hr-HR" dirty="0" smtClean="0"/>
              <a:t>Hrvatski jezik</a:t>
            </a:r>
          </a:p>
          <a:p>
            <a:pPr lvl="1"/>
            <a:r>
              <a:rPr lang="hr-HR" dirty="0" smtClean="0"/>
              <a:t>Matematika</a:t>
            </a:r>
          </a:p>
          <a:p>
            <a:pPr lvl="1"/>
            <a:r>
              <a:rPr lang="hr-HR" dirty="0" smtClean="0"/>
              <a:t>Strani jezik (Engleski/Njemački)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pPr lvl="1">
              <a:buNone/>
            </a:pPr>
            <a:endParaRPr lang="hr-HR" dirty="0" smtClean="0"/>
          </a:p>
          <a:p>
            <a:pPr lvl="1"/>
            <a:endParaRPr lang="hr-HR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4572000" y="2060848"/>
            <a:ext cx="576064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5292080" y="2348881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r-HR" dirty="0" smtClean="0"/>
              <a:t>Viša (A) ili osnovna (B) razina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kalendar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u="sng" dirty="0" smtClean="0"/>
              <a:t>Raspored pisanja  tri obvezna predmeta:</a:t>
            </a:r>
            <a:endParaRPr lang="hr-HR" dirty="0" smtClean="0"/>
          </a:p>
          <a:p>
            <a:r>
              <a:rPr lang="hr-HR" b="1" dirty="0" smtClean="0"/>
              <a:t>26.05.2014. Matematika A i B</a:t>
            </a:r>
            <a:endParaRPr lang="hr-HR" dirty="0" smtClean="0"/>
          </a:p>
          <a:p>
            <a:r>
              <a:rPr lang="hr-HR" b="1" dirty="0" smtClean="0"/>
              <a:t>28.05.2014. Engleski jezik - oba dijela ispita </a:t>
            </a:r>
            <a:endParaRPr lang="hr-HR" dirty="0" smtClean="0"/>
          </a:p>
          <a:p>
            <a:r>
              <a:rPr lang="hr-HR" b="1" dirty="0" smtClean="0"/>
              <a:t>02.06.2014. Hrvatski jezik (esej)</a:t>
            </a:r>
            <a:endParaRPr lang="hr-HR" dirty="0" smtClean="0"/>
          </a:p>
          <a:p>
            <a:r>
              <a:rPr lang="hr-HR" b="1" dirty="0" smtClean="0"/>
              <a:t>03.06.2014.</a:t>
            </a:r>
            <a:r>
              <a:rPr lang="hr-HR" dirty="0" smtClean="0"/>
              <a:t> </a:t>
            </a:r>
            <a:r>
              <a:rPr lang="hr-HR" b="1" dirty="0" smtClean="0"/>
              <a:t>Hrvatski jezik A i B - test</a:t>
            </a:r>
            <a:endParaRPr lang="hr-HR" dirty="0" smtClean="0"/>
          </a:p>
          <a:p>
            <a:r>
              <a:rPr lang="hr-HR" b="1" dirty="0" smtClean="0"/>
              <a:t>05.06.2014. Njemački jezik A i B - oba dijela ispita</a:t>
            </a:r>
          </a:p>
          <a:p>
            <a:endParaRPr lang="hr-HR" dirty="0" smtClean="0"/>
          </a:p>
          <a:p>
            <a:r>
              <a:rPr lang="hr-HR" dirty="0" smtClean="0"/>
              <a:t>IZBORNI PREDMETI od 20.05. 2014.-09.06.2014.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Korisne stranice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www.postani-student.hr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www.ncvvo.hr</a:t>
            </a:r>
            <a:endParaRPr lang="hr-HR" dirty="0" smtClean="0"/>
          </a:p>
          <a:p>
            <a:r>
              <a:rPr lang="hr-HR" dirty="0" smtClean="0">
                <a:hlinkClick r:id="rId4"/>
              </a:rPr>
              <a:t>www.mojamatura.net</a:t>
            </a:r>
            <a:r>
              <a:rPr lang="hr-HR" dirty="0" smtClean="0"/>
              <a:t> (svi dosadađnji ispiti + ispitni katalozi za svaki predmet)</a:t>
            </a:r>
          </a:p>
          <a:p>
            <a:r>
              <a:rPr lang="hr-HR" dirty="0" smtClean="0">
                <a:hlinkClick r:id="rId5"/>
              </a:rPr>
              <a:t>www.ssik.hr</a:t>
            </a:r>
            <a:endParaRPr lang="hr-HR" dirty="0" smtClean="0"/>
          </a:p>
          <a:p>
            <a:r>
              <a:rPr lang="hr-HR" dirty="0" smtClean="0">
                <a:hlinkClick r:id="rId6"/>
              </a:rPr>
              <a:t>www.studij.hr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Mrežne stranice visokih učilišta koje učenik želi upisati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Dopunska nastava – priprema z adržavnu maturu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</a:p>
          <a:p>
            <a:r>
              <a:rPr lang="hr-HR" dirty="0" smtClean="0"/>
              <a:t>Engleski jezik</a:t>
            </a:r>
          </a:p>
          <a:p>
            <a:r>
              <a:rPr lang="hr-HR" dirty="0" smtClean="0"/>
              <a:t>Matematika</a:t>
            </a:r>
          </a:p>
          <a:p>
            <a:endParaRPr lang="hr-HR" dirty="0" smtClean="0"/>
          </a:p>
          <a:p>
            <a:r>
              <a:rPr lang="hr-HR" dirty="0" smtClean="0"/>
              <a:t>1 sat tjedno u rasporedu</a:t>
            </a:r>
          </a:p>
          <a:p>
            <a:r>
              <a:rPr lang="hr-HR" dirty="0" smtClean="0"/>
              <a:t>Nije obvezno, ne upisuju se sat i izostanci u imenik</a:t>
            </a:r>
          </a:p>
          <a:p>
            <a:r>
              <a:rPr lang="hr-HR" smtClean="0"/>
              <a:t>Svaki nastavnik vodi evidenciju</a:t>
            </a:r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168" cy="2188840"/>
          </a:xfrm>
        </p:spPr>
        <p:txBody>
          <a:bodyPr/>
          <a:lstStyle/>
          <a:p>
            <a:pPr algn="just"/>
            <a:r>
              <a:rPr lang="hr-HR" dirty="0" smtClean="0"/>
              <a:t>Uvidom u zahtjeve studijskih programa učenik će se sam opredijeliti za razinu koju će polagati na ispitu državne mature. Položena viša razina (A) obveznoga ispita </a:t>
            </a:r>
            <a:r>
              <a:rPr lang="hr-HR" b="1" dirty="0" smtClean="0"/>
              <a:t>omogućuje</a:t>
            </a:r>
            <a:r>
              <a:rPr lang="hr-HR" dirty="0" smtClean="0"/>
              <a:t> učeniku pristup i onim studijskim programima koji traže osnovnu razinu (B).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ISPITI IZBORNOG DIJELA DRŽAVNE MATURE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64096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U jednome roku može se odabrati najviše </a:t>
            </a:r>
            <a:r>
              <a:rPr lang="hr-HR" b="1" dirty="0" smtClean="0">
                <a:solidFill>
                  <a:srgbClr val="FF0000"/>
                </a:solidFill>
              </a:rPr>
              <a:t>šest</a:t>
            </a:r>
            <a:r>
              <a:rPr lang="hr-HR" dirty="0" smtClean="0"/>
              <a:t> izbornih ispita.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vi-VN" dirty="0" smtClean="0"/>
              <a:t>Izborni ispiti državne mature iz </a:t>
            </a:r>
            <a:endParaRPr lang="hr-HR" dirty="0" smtClean="0"/>
          </a:p>
          <a:p>
            <a:r>
              <a:rPr lang="vi-VN" b="1" dirty="0" smtClean="0"/>
              <a:t>stranih jezika </a:t>
            </a:r>
            <a:r>
              <a:rPr lang="vi-VN" dirty="0" smtClean="0"/>
              <a:t>polažu se na </a:t>
            </a:r>
            <a:r>
              <a:rPr lang="vi-VN" b="1" dirty="0" smtClean="0"/>
              <a:t>višoj</a:t>
            </a:r>
            <a:r>
              <a:rPr lang="vi-VN" dirty="0" smtClean="0"/>
              <a:t> razini (A)</a:t>
            </a:r>
            <a:endParaRPr lang="hr-HR" dirty="0" smtClean="0"/>
          </a:p>
          <a:p>
            <a:r>
              <a:rPr lang="vi-VN" dirty="0" smtClean="0"/>
              <a:t>Latinskoga jezika polaže se na </a:t>
            </a:r>
            <a:r>
              <a:rPr lang="vi-VN" b="1" dirty="0" smtClean="0"/>
              <a:t>osnovnoj</a:t>
            </a:r>
            <a:r>
              <a:rPr lang="vi-VN" dirty="0" smtClean="0"/>
              <a:t> razini (B)</a:t>
            </a:r>
            <a:endParaRPr lang="hr-HR" dirty="0" smtClean="0"/>
          </a:p>
          <a:p>
            <a:r>
              <a:rPr lang="vi-VN" b="1" dirty="0" smtClean="0"/>
              <a:t>Grčkoga </a:t>
            </a:r>
            <a:r>
              <a:rPr lang="vi-VN" dirty="0" smtClean="0"/>
              <a:t>jezika i </a:t>
            </a:r>
            <a:r>
              <a:rPr lang="vi-VN" b="1" dirty="0" smtClean="0"/>
              <a:t>svi ostali izborni ispiti </a:t>
            </a:r>
            <a:r>
              <a:rPr lang="vi-VN" dirty="0" smtClean="0"/>
              <a:t>polažu se na </a:t>
            </a:r>
            <a:r>
              <a:rPr lang="vi-VN" b="1" dirty="0" smtClean="0"/>
              <a:t>jedinstvenoj</a:t>
            </a:r>
            <a:r>
              <a:rPr lang="vi-VN" dirty="0" smtClean="0"/>
              <a:t> razini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M</a:t>
            </a:r>
            <a:r>
              <a:rPr lang="vi-VN" dirty="0" smtClean="0"/>
              <a:t>eđutim, pri vrjednovanju za upis na studijske programe, svi se izborni ispiti, bez obzira na stvarnu razinu, </a:t>
            </a:r>
            <a:r>
              <a:rPr lang="vi-VN" b="1" dirty="0" smtClean="0"/>
              <a:t>jednako </a:t>
            </a:r>
            <a:r>
              <a:rPr lang="vi-VN" dirty="0" smtClean="0"/>
              <a:t>vrjednuju.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Pristupanje Nacionalnome informacijskom </a:t>
            </a:r>
            <a:br>
              <a:rPr lang="hr-HR" b="1" dirty="0" smtClean="0"/>
            </a:br>
            <a:r>
              <a:rPr lang="hr-HR" b="1" dirty="0" smtClean="0"/>
              <a:t>sustavu prijava na visoka učilišta 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Ispiti državne mature i studijski programi prijavljuju se na </a:t>
            </a:r>
          </a:p>
          <a:p>
            <a:pPr>
              <a:buNone/>
            </a:pPr>
            <a:r>
              <a:rPr lang="hr-HR" dirty="0" smtClean="0"/>
              <a:t>mrežnoj stranici </a:t>
            </a:r>
          </a:p>
          <a:p>
            <a:pPr algn="ctr">
              <a:buNone/>
            </a:pPr>
            <a:r>
              <a:rPr lang="hr-HR" dirty="0" smtClean="0">
                <a:hlinkClick r:id="rId2"/>
              </a:rPr>
              <a:t>www.postani-student.hr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putem koje se pristupa </a:t>
            </a:r>
            <a:r>
              <a:rPr lang="hr-HR" i="1" dirty="0" smtClean="0"/>
              <a:t>Nacionalnome informacijskom </a:t>
            </a:r>
          </a:p>
          <a:p>
            <a:pPr>
              <a:buNone/>
            </a:pPr>
            <a:r>
              <a:rPr lang="hr-HR" i="1" dirty="0" smtClean="0"/>
              <a:t>sustavu prijava na visoka učilišta (NISpVU). </a:t>
            </a:r>
          </a:p>
          <a:p>
            <a:r>
              <a:rPr lang="hr-HR" dirty="0" smtClean="0"/>
              <a:t>popis svih studijskih programa koji se mogu studirati u Republici Hrvatskoj, zajedno s uvjetima upisa. </a:t>
            </a:r>
          </a:p>
          <a:p>
            <a:r>
              <a:rPr lang="hr-HR" dirty="0" smtClean="0"/>
              <a:t>detaljne upute i obavijesti o cijelom postupku prijava ispita državne mature te prijava za upis na visoka učilišta, </a:t>
            </a:r>
          </a:p>
          <a:p>
            <a:r>
              <a:rPr lang="hr-HR" dirty="0" smtClean="0"/>
              <a:t>obavijesti vezane uz polaganje ispita državne mature</a:t>
            </a:r>
          </a:p>
          <a:p>
            <a:r>
              <a:rPr lang="hr-HR" dirty="0" smtClean="0"/>
              <a:t>video upute za prijavu u sustav</a:t>
            </a:r>
          </a:p>
          <a:p>
            <a:endParaRPr lang="hr-HR" dirty="0" smtClean="0"/>
          </a:p>
          <a:p>
            <a:pPr>
              <a:buNone/>
            </a:pPr>
            <a:endParaRPr lang="hr-HR" i="1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892480" cy="4896544"/>
          </a:xfrm>
        </p:spPr>
        <p:txBody>
          <a:bodyPr>
            <a:normAutofit/>
          </a:bodyPr>
          <a:lstStyle/>
          <a:p>
            <a:r>
              <a:rPr lang="hr-HR" dirty="0" smtClean="0"/>
              <a:t>pretraživanje studijskih programa za odabrane studijske programe</a:t>
            </a:r>
          </a:p>
          <a:p>
            <a:r>
              <a:rPr lang="hr-HR" dirty="0" smtClean="0"/>
              <a:t>prijava ispita državne mature</a:t>
            </a:r>
          </a:p>
          <a:p>
            <a:r>
              <a:rPr lang="hr-HR" dirty="0" smtClean="0"/>
              <a:t>uvid u učenikove rezultate te </a:t>
            </a:r>
          </a:p>
          <a:p>
            <a:r>
              <a:rPr lang="hr-HR" dirty="0" smtClean="0"/>
              <a:t>uvida u rezultate po odabranim studijskim programima</a:t>
            </a:r>
          </a:p>
          <a:p>
            <a:r>
              <a:rPr lang="hr-HR" dirty="0" smtClean="0"/>
              <a:t>uvid u ostvarenje prava na upis na visoka učilišta. </a:t>
            </a:r>
          </a:p>
          <a:p>
            <a:r>
              <a:rPr lang="hr-HR" dirty="0" smtClean="0"/>
              <a:t>omogućuje brz i izravan uvid u rezultate koje su postigli na ispitima,</a:t>
            </a:r>
          </a:p>
          <a:p>
            <a:r>
              <a:rPr lang="hr-HR" dirty="0" smtClean="0"/>
              <a:t>daje detaljan izračun bodova za svaki prijavljeni studijski program prema uvjetima koje propisuju sama visoka učilišta</a:t>
            </a:r>
          </a:p>
          <a:p>
            <a:r>
              <a:rPr lang="hr-HR" dirty="0" smtClean="0"/>
              <a:t>uvid u položaj kojega zauzimaju na rang-listama za svaki od studijskih programa za koje su iskazali zanimanje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Prijava u sustav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prijavljuju svojim elektroničkim identitetom iz sustava AAI@EduHr (korisničkom oznakom i lozinkom) koji im dodjeljuje </a:t>
            </a:r>
            <a:r>
              <a:rPr lang="hr-HR" b="1" dirty="0" smtClean="0"/>
              <a:t>administrator imenika škole</a:t>
            </a:r>
          </a:p>
          <a:p>
            <a:r>
              <a:rPr lang="hr-HR" b="1" dirty="0" smtClean="0"/>
              <a:t>Učenici su dobili svoj elektronički identitet</a:t>
            </a:r>
          </a:p>
          <a:p>
            <a:endParaRPr lang="hr-HR" b="1" dirty="0" smtClean="0"/>
          </a:p>
          <a:p>
            <a:r>
              <a:rPr lang="hr-HR" dirty="0" smtClean="0"/>
              <a:t>Nakon prve prijave potrebno je unijeti </a:t>
            </a:r>
            <a:r>
              <a:rPr lang="hr-HR" b="1" dirty="0" smtClean="0"/>
              <a:t>broj mobitela </a:t>
            </a:r>
            <a:r>
              <a:rPr lang="hr-HR" dirty="0" smtClean="0"/>
              <a:t>na koji će dobiti </a:t>
            </a:r>
            <a:r>
              <a:rPr lang="hr-HR" b="1" dirty="0" smtClean="0"/>
              <a:t>PIN</a:t>
            </a:r>
            <a:r>
              <a:rPr lang="hr-HR" dirty="0" smtClean="0"/>
              <a:t> i </a:t>
            </a:r>
            <a:r>
              <a:rPr lang="hr-HR" b="1" dirty="0" smtClean="0"/>
              <a:t>TAN</a:t>
            </a:r>
          </a:p>
          <a:p>
            <a:pPr>
              <a:buNone/>
            </a:pPr>
            <a:r>
              <a:rPr lang="vi-VN" b="1" dirty="0" smtClean="0"/>
              <a:t>PIN</a:t>
            </a:r>
            <a:r>
              <a:rPr lang="vi-VN" dirty="0" smtClean="0"/>
              <a:t> </a:t>
            </a:r>
            <a:r>
              <a:rPr lang="hr-HR" dirty="0" smtClean="0"/>
              <a:t>- </a:t>
            </a:r>
            <a:r>
              <a:rPr lang="vi-VN" dirty="0" smtClean="0"/>
              <a:t>osobni identifikacijski broj koji služi za dodatnu zaštitu i privatnost podataka svakoga učenika </a:t>
            </a:r>
            <a:endParaRPr lang="hr-HR" dirty="0" smtClean="0"/>
          </a:p>
          <a:p>
            <a:pPr>
              <a:buNone/>
            </a:pPr>
            <a:r>
              <a:rPr lang="vi-VN" b="1" dirty="0" smtClean="0"/>
              <a:t>TAN</a:t>
            </a:r>
            <a:r>
              <a:rPr lang="vi-VN" dirty="0" smtClean="0"/>
              <a:t> </a:t>
            </a:r>
            <a:r>
              <a:rPr lang="hr-HR" dirty="0" smtClean="0"/>
              <a:t>- </a:t>
            </a:r>
            <a:r>
              <a:rPr lang="vi-VN" dirty="0" smtClean="0"/>
              <a:t>broj kojim učenik potvrđuje značajne radnje u sustavu</a:t>
            </a:r>
          </a:p>
          <a:p>
            <a:endParaRPr lang="hr-HR" b="1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Preporuka: </a:t>
            </a:r>
          </a:p>
          <a:p>
            <a:pPr>
              <a:buNone/>
            </a:pPr>
            <a:r>
              <a:rPr lang="hr-HR" dirty="0" smtClean="0"/>
              <a:t>Što prije </a:t>
            </a:r>
            <a:r>
              <a:rPr lang="hr-HR" b="1" dirty="0" smtClean="0"/>
              <a:t>provjeriti ispravnost TAN </a:t>
            </a:r>
            <a:r>
              <a:rPr lang="hr-HR" dirty="0" smtClean="0"/>
              <a:t>– a  nakon prijave u </a:t>
            </a:r>
          </a:p>
          <a:p>
            <a:pPr>
              <a:buNone/>
            </a:pPr>
            <a:r>
              <a:rPr lang="hr-HR" dirty="0" smtClean="0"/>
              <a:t>sustav pod poveznicom ‘</a:t>
            </a:r>
            <a:r>
              <a:rPr lang="hr-HR" i="1" dirty="0" smtClean="0"/>
              <a:t>Moji podatci / Osnovni podatci</a:t>
            </a:r>
            <a:r>
              <a:rPr lang="hr-HR" dirty="0" smtClean="0"/>
              <a:t>’.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Provjerit </a:t>
            </a:r>
            <a:r>
              <a:rPr lang="hr-HR" b="1" dirty="0" smtClean="0"/>
              <a:t>ispravnost svih ostalih podataka </a:t>
            </a:r>
            <a:r>
              <a:rPr lang="hr-HR" dirty="0" smtClean="0"/>
              <a:t>– osobni podaci, ocjene iz </a:t>
            </a:r>
          </a:p>
          <a:p>
            <a:pPr>
              <a:buNone/>
            </a:pPr>
            <a:r>
              <a:rPr lang="hr-HR" dirty="0" smtClean="0"/>
              <a:t>srednje škole, rezultate držanvih i međunarodnih natjecanja, športske </a:t>
            </a:r>
          </a:p>
          <a:p>
            <a:pPr>
              <a:buNone/>
            </a:pPr>
            <a:r>
              <a:rPr lang="hr-HR" dirty="0" smtClean="0"/>
              <a:t>kategorije </a:t>
            </a:r>
            <a:r>
              <a:rPr lang="hr-HR" dirty="0" smtClean="0">
                <a:sym typeface="Wingdings" pitchFamily="2" charset="2"/>
              </a:rPr>
              <a:t> Verificirati</a:t>
            </a:r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Ako izgubi PIN ili TAN, učenik može zatražiti njihovo ponovno </a:t>
            </a:r>
          </a:p>
          <a:p>
            <a:pPr>
              <a:buNone/>
            </a:pPr>
            <a:r>
              <a:rPr lang="hr-HR" dirty="0" smtClean="0"/>
              <a:t>izdavanje </a:t>
            </a:r>
            <a:r>
              <a:rPr lang="hr-HR" b="1" dirty="0" smtClean="0"/>
              <a:t>isključivo na broj mobilnoga telefona</a:t>
            </a:r>
            <a:r>
              <a:rPr lang="hr-HR" dirty="0" smtClean="0"/>
              <a:t>, koji je unesen u </a:t>
            </a:r>
          </a:p>
          <a:p>
            <a:pPr>
              <a:buNone/>
            </a:pPr>
            <a:r>
              <a:rPr lang="hr-HR" dirty="0" smtClean="0"/>
              <a:t>sustav.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U slučaju problema s korisničkim podacima obratiti se administratoru imenika u školi (gđa. Božica Šustić)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Pri prvoj uspješnoj prijavi u sustav učenici su dužni prihvatiti i TAN-om potpisati </a:t>
            </a:r>
            <a:r>
              <a:rPr lang="hr-HR" i="1" dirty="0" smtClean="0"/>
              <a:t>Opće uvjete prijave ispita državne mature i studijskih programa. </a:t>
            </a:r>
            <a:r>
              <a:rPr lang="hr-HR" dirty="0" smtClean="0"/>
              <a:t>Učenicima koji to ne učine neće biti omogućene prijave ispita državne mature niti studijskih programa.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1089</Words>
  <Application>Microsoft Office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DRŽAVNA MATURA 2013./2014.</vt:lpstr>
      <vt:lpstr>Ispiti državna mature</vt:lpstr>
      <vt:lpstr>Slide 3</vt:lpstr>
      <vt:lpstr>ISPITI IZBORNOG DIJELA DRŽAVNE MATURE</vt:lpstr>
      <vt:lpstr>   Pristupanje Nacionalnome informacijskom  sustavu prijava na visoka učilišta </vt:lpstr>
      <vt:lpstr>Slide 6</vt:lpstr>
      <vt:lpstr>Prijava u sustav</vt:lpstr>
      <vt:lpstr>Slide 8</vt:lpstr>
      <vt:lpstr>Slide 9</vt:lpstr>
      <vt:lpstr>Pravo prednosti upisa</vt:lpstr>
      <vt:lpstr>Postupak prijave</vt:lpstr>
      <vt:lpstr>Promjena liste prioriteta</vt:lpstr>
      <vt:lpstr>Polaganje ispita</vt:lpstr>
      <vt:lpstr>Slide 14</vt:lpstr>
      <vt:lpstr>bodovanje</vt:lpstr>
      <vt:lpstr>Slide 16</vt:lpstr>
      <vt:lpstr>Kontinuirano praćenje bodovnog stanja</vt:lpstr>
      <vt:lpstr>prigovori</vt:lpstr>
      <vt:lpstr>kalendar</vt:lpstr>
      <vt:lpstr>kalendar</vt:lpstr>
      <vt:lpstr>Korisne stranice</vt:lpstr>
      <vt:lpstr>Dopunska nastava – priprema z adržavnu maturu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MATURA 2013./2014.</dc:title>
  <dc:creator>MBM</dc:creator>
  <cp:lastModifiedBy>MBM</cp:lastModifiedBy>
  <cp:revision>9</cp:revision>
  <dcterms:created xsi:type="dcterms:W3CDTF">2013-09-22T14:55:00Z</dcterms:created>
  <dcterms:modified xsi:type="dcterms:W3CDTF">2013-09-22T16:33:11Z</dcterms:modified>
</cp:coreProperties>
</file>